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86" r:id="rId4"/>
    <p:sldId id="258" r:id="rId5"/>
    <p:sldId id="260" r:id="rId6"/>
    <p:sldId id="270" r:id="rId7"/>
    <p:sldId id="272" r:id="rId8"/>
    <p:sldId id="277" r:id="rId9"/>
    <p:sldId id="283" r:id="rId10"/>
    <p:sldId id="284" r:id="rId11"/>
    <p:sldId id="274" r:id="rId12"/>
    <p:sldId id="293" r:id="rId13"/>
    <p:sldId id="289" r:id="rId14"/>
    <p:sldId id="290" r:id="rId15"/>
    <p:sldId id="291" r:id="rId16"/>
    <p:sldId id="276" r:id="rId17"/>
    <p:sldId id="257" r:id="rId18"/>
    <p:sldId id="264" r:id="rId19"/>
    <p:sldId id="269" r:id="rId20"/>
    <p:sldId id="292" r:id="rId21"/>
    <p:sldId id="268" r:id="rId22"/>
    <p:sldId id="273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85A"/>
    <a:srgbClr val="72C6B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28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BA2FD-EE68-9703-F613-1E19093BC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F0BAC3D-6723-D623-C735-322DC4AD7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493723-6E23-A26A-1968-3FADD99A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EC2537-5A25-94A8-A7DE-63D3EB43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2D4521-37F8-CEBF-57D6-BD08AD32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144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4C5E6B-6A2A-685B-1984-F56151A4B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BD29E3-2E9E-302B-C21D-B0F360CDA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A8FEEE-B15A-F08B-5FE9-7F72F2F63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8340BC-D760-EDE4-E1E9-B80500EBB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233CE3-1B0F-F05A-939E-16287EEA1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75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48F791-E235-0415-9BD0-DE86770F1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0B6D978-7639-4C7B-F947-143BD216F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DECD51-976A-6259-E6A6-E2CC0B7CE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614A1D-FEE6-9DC8-B287-71CE504E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31A5DF-21B4-3201-7EDA-40288CF6A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494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EE692C-2916-4E2A-A353-0395B61BD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84D67A-11BD-9999-D7FE-DAF8DA002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46DC94-F716-4B0C-4F10-1F5CA7A7D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50D39D9-6809-C2EB-B06A-7A629C04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7FB8FD-A39E-A44A-8D07-9CA40B8B2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DE68489-7170-F600-D4BE-51B992F4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106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022AD8-1B7E-EC8B-85D0-1220CC146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7051F5-E01F-B830-B507-BF9427300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E9B43D-63D7-04AA-2041-214C2C312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1C36176-B9EB-2F97-DD53-1ADD698B1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BF8160-8C0D-A82C-7016-BC08CC278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134848A-B002-321A-24E7-BC86D4EBB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069DEFF-69CD-FE49-CDF1-3F8773273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2CB37A4-15E0-00B9-B35E-07720AC4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04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7740D1-10B7-0303-B40A-C178378C9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EBF93CB-9B11-C630-D509-6B87B0DB9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A83317F-B5A8-E8C7-0EB0-3D6E322EE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D1AA0A-B46B-3E9A-0681-72D0D1F6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0974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C5E24A2-21A7-3B82-8F4A-E24292BF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D8ED29E-913F-5976-090E-852F5BD29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FC4357D-AA09-7B36-E926-6EA763C6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615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EB89F6-28A0-0F33-AD97-421988308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8C3BA5-ECFD-6DBF-28B7-BB760255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0085FD6-5961-1752-FA66-5CE9149C1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292B080-73F0-4C7D-ADD9-1FC18BD8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2E6E2B-28B3-7346-DAF7-BAAB26262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F990458-B718-8A0D-0AA3-24FC5F339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42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B721BF-BCEC-ECE9-4941-4C6C5E2D4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F8A3644-AEEF-CAC0-1952-EA3BC405CB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0F21D5-2ED9-2A73-7166-C344BBBE2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ACE5F4-217F-23EA-ECC0-D21C1C8C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3F6AE8-ABE4-BF3D-F403-7B4105D4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811928-9F8F-45EB-EEFE-2F84FD186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5542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28E2B4-7C32-D47E-EC91-1852C82A3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ADECC1-19DF-0532-385E-C62DC9296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FFD7974-ADB1-4A86-33BF-57E4DF3B5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130BB0-A3AF-36DE-7DCC-EA40CC75E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456855-26D2-6F83-1727-B5AE5EAC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950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570FDCA-21EB-A3DF-6747-F8C5E98435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236AA4B-67B1-D88D-63C1-7D95FC093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C5067-9B8A-7393-86BF-147A2161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7E8948-E0A7-2997-543A-2B81655A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C2AF58-ABF7-B52B-A9EF-79F0D0AA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122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02FA687-2C8E-6D14-3CFF-5BDEFE82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9905B5-0AC7-03EF-51CC-9F7EE9271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234525-3C03-8D25-3F73-D3109D5970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75D22-EBDC-4283-9011-336C0F079A65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F4C7F0-D626-F8B7-AC2B-CFA2116B0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9E1BFB-8CDC-F95A-FAE0-E3D67C95C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7A1CB-8312-49AB-ACB9-8BE0B9E117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499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cartello&#10;&#10;Descrizione generata automaticamente">
            <a:extLst>
              <a:ext uri="{FF2B5EF4-FFF2-40B4-BE49-F238E27FC236}">
                <a16:creationId xmlns:a16="http://schemas.microsoft.com/office/drawing/2014/main" id="{AB276FE5-681D-294C-65D8-BB102AEBA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0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8D3F12CC-62FD-DFA9-C5CF-EB5D1E5B4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467" y="409175"/>
            <a:ext cx="9144000" cy="1655762"/>
          </a:xfrm>
        </p:spPr>
        <p:txBody>
          <a:bodyPr/>
          <a:lstStyle/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Popolazione residente nell’Appennino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2022, valori percentuali e assoluti, Istat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A591E79-36A9-7A8E-0D72-A339AFFD51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3"/>
          <a:stretch/>
        </p:blipFill>
        <p:spPr>
          <a:xfrm>
            <a:off x="9347200" y="940279"/>
            <a:ext cx="2582333" cy="584216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C517C0F-451A-C5BF-3779-885B3ACF6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76" y="1077567"/>
            <a:ext cx="5114987" cy="528569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C7ECF8-EED5-D5D4-8B42-474E6338A22A}"/>
              </a:ext>
            </a:extLst>
          </p:cNvPr>
          <p:cNvSpPr txBox="1"/>
          <p:nvPr/>
        </p:nvSpPr>
        <p:spPr>
          <a:xfrm>
            <a:off x="521742" y="1460706"/>
            <a:ext cx="362936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Sono poco meno di dieci milioni i residenti nell’Appennino: valori allineati a quelli della sola Lombardia, o a quelli della Svezia (10,3 milioni) e dell’Ungheria (9,9 milioni), maggiori di quelli dell’Austria (8,9 milioni) o della Svizzera (8,6 milioni). </a:t>
            </a:r>
          </a:p>
          <a:p>
            <a:endParaRPr lang="it-IT" dirty="0"/>
          </a:p>
          <a:p>
            <a:r>
              <a:rPr lang="it-IT" dirty="0"/>
              <a:t>Sono circa il 17% del totale della popolazione italiana, su una superficie pari, invece, al 31% circa del totale nazionale.</a:t>
            </a:r>
          </a:p>
          <a:p>
            <a:endParaRPr lang="it-IT" dirty="0"/>
          </a:p>
          <a:p>
            <a:r>
              <a:rPr lang="it-IT" dirty="0"/>
              <a:t>Numeri che ci fanno affermare con sicurezza che l’Appennino non è un territorio spopolato.</a:t>
            </a:r>
          </a:p>
        </p:txBody>
      </p:sp>
    </p:spTree>
    <p:extLst>
      <p:ext uri="{BB962C8B-B14F-4D97-AF65-F5344CB8AC3E}">
        <p14:creationId xmlns:p14="http://schemas.microsoft.com/office/powerpoint/2010/main" val="278730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753FC6E-5440-5302-E3A3-379356A492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/>
          <a:stretch/>
        </p:blipFill>
        <p:spPr>
          <a:xfrm>
            <a:off x="1368803" y="1580035"/>
            <a:ext cx="9454393" cy="4170221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1E5BCFB6-F4D1-671A-7EC1-E4C9751911F8}"/>
              </a:ext>
            </a:extLst>
          </p:cNvPr>
          <p:cNvSpPr txBox="1">
            <a:spLocks/>
          </p:cNvSpPr>
          <p:nvPr/>
        </p:nvSpPr>
        <p:spPr>
          <a:xfrm>
            <a:off x="262467" y="50486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Popolazione residente nei comuni dell’Appennino per fascia geografica e anno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1971-2022, valori assoluti, Istat</a:t>
            </a:r>
          </a:p>
        </p:txBody>
      </p:sp>
    </p:spTree>
    <p:extLst>
      <p:ext uri="{BB962C8B-B14F-4D97-AF65-F5344CB8AC3E}">
        <p14:creationId xmlns:p14="http://schemas.microsoft.com/office/powerpoint/2010/main" val="56800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08D34D7-983B-65F6-1553-BC7679D3E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9"/>
          <a:stretch/>
        </p:blipFill>
        <p:spPr>
          <a:xfrm>
            <a:off x="2055303" y="1033980"/>
            <a:ext cx="7482980" cy="5340184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76D6113C-1AE6-453D-C67D-494C22309DC4}"/>
              </a:ext>
            </a:extLst>
          </p:cNvPr>
          <p:cNvSpPr txBox="1">
            <a:spLocks/>
          </p:cNvSpPr>
          <p:nvPr/>
        </p:nvSpPr>
        <p:spPr>
          <a:xfrm>
            <a:off x="273099" y="366644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Saldo migratorio nell’Appennino per fasce geografiche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2021, Valori assoluti, Istat</a:t>
            </a:r>
          </a:p>
        </p:txBody>
      </p:sp>
    </p:spTree>
    <p:extLst>
      <p:ext uri="{BB962C8B-B14F-4D97-AF65-F5344CB8AC3E}">
        <p14:creationId xmlns:p14="http://schemas.microsoft.com/office/powerpoint/2010/main" val="3046541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1CD2B6CB-7472-BB9A-F6A7-E63BAA3183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0"/>
          <a:stretch/>
        </p:blipFill>
        <p:spPr>
          <a:xfrm>
            <a:off x="813732" y="1226423"/>
            <a:ext cx="11115802" cy="5210434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77878257-1B91-193C-6C1F-4C3B1E52B014}"/>
              </a:ext>
            </a:extLst>
          </p:cNvPr>
          <p:cNvSpPr txBox="1">
            <a:spLocks/>
          </p:cNvSpPr>
          <p:nvPr/>
        </p:nvSpPr>
        <p:spPr>
          <a:xfrm>
            <a:off x="262466" y="398542"/>
            <a:ext cx="619009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Principali paesi di provenienza della popolazione straniera residente nell’Appennino per fasce geografiche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2021, Valori assoluti, Istat</a:t>
            </a:r>
          </a:p>
        </p:txBody>
      </p:sp>
    </p:spTree>
    <p:extLst>
      <p:ext uri="{BB962C8B-B14F-4D97-AF65-F5344CB8AC3E}">
        <p14:creationId xmlns:p14="http://schemas.microsoft.com/office/powerpoint/2010/main" val="228886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BD8AEE1-00E8-3EE1-270E-2BB335A2B7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0" b="42165"/>
          <a:stretch/>
        </p:blipFill>
        <p:spPr>
          <a:xfrm>
            <a:off x="178776" y="1198538"/>
            <a:ext cx="5777408" cy="4000394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7C9018D9-2316-1B62-8F9A-94826324DCE2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Uso del suolo in Appennino per fasce geografiche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2018, Valori percentuali, Corine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F4DC6B0-5E03-7A0F-003C-39BE1FA6C4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4"/>
          <a:stretch/>
        </p:blipFill>
        <p:spPr>
          <a:xfrm>
            <a:off x="6321772" y="1039145"/>
            <a:ext cx="5441254" cy="2546149"/>
          </a:xfrm>
          <a:prstGeom prst="rect">
            <a:avLst/>
          </a:prstGeom>
        </p:spPr>
      </p:pic>
      <p:sp>
        <p:nvSpPr>
          <p:cNvPr id="4" name="Sottotitolo 2">
            <a:extLst>
              <a:ext uri="{FF2B5EF4-FFF2-40B4-BE49-F238E27FC236}">
                <a16:creationId xmlns:a16="http://schemas.microsoft.com/office/drawing/2014/main" id="{149ADE8F-D266-8B4E-5587-5F397BEBD776}"/>
              </a:ext>
            </a:extLst>
          </p:cNvPr>
          <p:cNvSpPr txBox="1">
            <a:spLocks/>
          </p:cNvSpPr>
          <p:nvPr/>
        </p:nvSpPr>
        <p:spPr>
          <a:xfrm>
            <a:off x="6496899" y="249686"/>
            <a:ext cx="4533820" cy="948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Variazione uso del suolo 2018-2012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2018 -2012, Valori percentuali, Corine</a:t>
            </a:r>
          </a:p>
        </p:txBody>
      </p:sp>
    </p:spTree>
    <p:extLst>
      <p:ext uri="{BB962C8B-B14F-4D97-AF65-F5344CB8AC3E}">
        <p14:creationId xmlns:p14="http://schemas.microsoft.com/office/powerpoint/2010/main" val="19463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monitor, screenshot, schermo&#10;&#10;Descrizione generata automaticamente">
            <a:extLst>
              <a:ext uri="{FF2B5EF4-FFF2-40B4-BE49-F238E27FC236}">
                <a16:creationId xmlns:a16="http://schemas.microsoft.com/office/drawing/2014/main" id="{5025398A-B1EC-105E-227E-2797116AD6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9"/>
          <a:stretch/>
        </p:blipFill>
        <p:spPr>
          <a:xfrm>
            <a:off x="1845578" y="855677"/>
            <a:ext cx="7999471" cy="5376470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527A7399-9FF1-D922-FA3C-5C5C8E6DF7A1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Ripartizione del valore aggiunto per settori e fasce geografiche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2021, Valori assoluti e percentuali, Pablo</a:t>
            </a:r>
          </a:p>
        </p:txBody>
      </p:sp>
    </p:spTree>
    <p:extLst>
      <p:ext uri="{BB962C8B-B14F-4D97-AF65-F5344CB8AC3E}">
        <p14:creationId xmlns:p14="http://schemas.microsoft.com/office/powerpoint/2010/main" val="232012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E08085C-A234-6644-F66A-477D7F55E1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7"/>
          <a:stretch/>
        </p:blipFill>
        <p:spPr>
          <a:xfrm>
            <a:off x="0" y="1225477"/>
            <a:ext cx="6727023" cy="5250825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1AD41815-A6C2-46D4-6481-E66C855D26C2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Imprese Appenniniche sul totale italiano per settore economico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2021, Valori assoluti e percentuali, Pablo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85C4307-D10B-60BD-A7DC-283001EAB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9"/>
          <a:stretch/>
        </p:blipFill>
        <p:spPr>
          <a:xfrm>
            <a:off x="7595462" y="1225477"/>
            <a:ext cx="3986908" cy="4606848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64C67060-16BF-E2BF-BCB7-938BAF40749E}"/>
              </a:ext>
            </a:extLst>
          </p:cNvPr>
          <p:cNvSpPr txBox="1">
            <a:spLocks/>
          </p:cNvSpPr>
          <p:nvPr/>
        </p:nvSpPr>
        <p:spPr>
          <a:xfrm>
            <a:off x="7658180" y="24968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Imprese internazionali e imprese innovative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2021, Valori assoluti e percentuali, Pablo</a:t>
            </a:r>
          </a:p>
        </p:txBody>
      </p:sp>
    </p:spTree>
    <p:extLst>
      <p:ext uri="{BB962C8B-B14F-4D97-AF65-F5344CB8AC3E}">
        <p14:creationId xmlns:p14="http://schemas.microsoft.com/office/powerpoint/2010/main" val="159681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lettronico&#10;&#10;Descrizione generata automaticamente">
            <a:extLst>
              <a:ext uri="{FF2B5EF4-FFF2-40B4-BE49-F238E27FC236}">
                <a16:creationId xmlns:a16="http://schemas.microsoft.com/office/drawing/2014/main" id="{9DEF8586-E7AF-F445-2FF0-4EBE1B7692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2"/>
          <a:stretch/>
        </p:blipFill>
        <p:spPr>
          <a:xfrm>
            <a:off x="262467" y="991484"/>
            <a:ext cx="5618543" cy="5390490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6562C874-6E8F-4D79-2881-2D2AB107D84F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Reddito disponibile delle famiglie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2020, Agenzia Entrate, Pablo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512BAA5-B8FB-99FC-E95F-3C0816AA2A21}"/>
              </a:ext>
            </a:extLst>
          </p:cNvPr>
          <p:cNvSpPr txBox="1">
            <a:spLocks/>
          </p:cNvSpPr>
          <p:nvPr/>
        </p:nvSpPr>
        <p:spPr>
          <a:xfrm>
            <a:off x="7395715" y="230762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Coefficiente di Gini, Distribuzione del reddito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2020, Pablo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F82BAD-67A4-C8EE-3B3A-418331989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9"/>
          <a:stretch/>
        </p:blipFill>
        <p:spPr>
          <a:xfrm>
            <a:off x="8852167" y="991484"/>
            <a:ext cx="2534956" cy="549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7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3F2CB02-16CF-DD10-EB05-61C0DFD8D9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5"/>
          <a:stretch/>
        </p:blipFill>
        <p:spPr>
          <a:xfrm>
            <a:off x="459763" y="1799003"/>
            <a:ext cx="7825921" cy="2320427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7C83A8F7-7D9A-53DC-BE61-D47459E3A0A3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Istituzioni non profit nell’Appennino per fascia geografica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2011, Valori assoluti, Istat</a:t>
            </a:r>
          </a:p>
        </p:txBody>
      </p:sp>
    </p:spTree>
    <p:extLst>
      <p:ext uri="{BB962C8B-B14F-4D97-AF65-F5344CB8AC3E}">
        <p14:creationId xmlns:p14="http://schemas.microsoft.com/office/powerpoint/2010/main" val="1315759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7808238-3CF7-2F95-E06E-AEF215F45E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0"/>
          <a:stretch/>
        </p:blipFill>
        <p:spPr>
          <a:xfrm>
            <a:off x="259884" y="882502"/>
            <a:ext cx="5825212" cy="5534020"/>
          </a:xfrm>
          <a:prstGeom prst="rect">
            <a:avLst/>
          </a:prstGeom>
        </p:spPr>
      </p:pic>
      <p:sp>
        <p:nvSpPr>
          <p:cNvPr id="2" name="Sottotitolo 2">
            <a:extLst>
              <a:ext uri="{FF2B5EF4-FFF2-40B4-BE49-F238E27FC236}">
                <a16:creationId xmlns:a16="http://schemas.microsoft.com/office/drawing/2014/main" id="{9492A8A5-0623-83DA-C309-561CEC290911}"/>
              </a:ext>
            </a:extLst>
          </p:cNvPr>
          <p:cNvSpPr txBox="1">
            <a:spLocks/>
          </p:cNvSpPr>
          <p:nvPr/>
        </p:nvSpPr>
        <p:spPr>
          <a:xfrm>
            <a:off x="259884" y="224742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Resilienza: la risposta alla crisi pandemica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Variazione valore aggiunto 2020 su 2019 e 2021 su 2020, Pablo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8279298-4F09-B485-39B7-C6B9F7130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615"/>
          <a:stretch/>
        </p:blipFill>
        <p:spPr>
          <a:xfrm>
            <a:off x="5943058" y="1457172"/>
            <a:ext cx="6248942" cy="1381721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4266FE43-3615-16CD-308E-EEDD9904BE7D}"/>
              </a:ext>
            </a:extLst>
          </p:cNvPr>
          <p:cNvSpPr txBox="1">
            <a:spLocks/>
          </p:cNvSpPr>
          <p:nvPr/>
        </p:nvSpPr>
        <p:spPr>
          <a:xfrm>
            <a:off x="6085096" y="224742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Resilienza: la risposta alla crisi pandemica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Variazione decessi 2020-2021 rispetto alla media 2015-2019, Istat</a:t>
            </a:r>
          </a:p>
        </p:txBody>
      </p:sp>
    </p:spTree>
    <p:extLst>
      <p:ext uri="{BB962C8B-B14F-4D97-AF65-F5344CB8AC3E}">
        <p14:creationId xmlns:p14="http://schemas.microsoft.com/office/powerpoint/2010/main" val="510228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F65A000A-B0D5-265B-B5E4-2FD7F9577DF9}"/>
              </a:ext>
            </a:extLst>
          </p:cNvPr>
          <p:cNvSpPr/>
          <p:nvPr/>
        </p:nvSpPr>
        <p:spPr>
          <a:xfrm>
            <a:off x="-288235" y="-69574"/>
            <a:ext cx="12602817" cy="6927574"/>
          </a:xfrm>
          <a:prstGeom prst="rect">
            <a:avLst/>
          </a:prstGeom>
          <a:solidFill>
            <a:srgbClr val="E3A8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511024F-DE04-410E-A37B-DDFB27073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235" y="-4776175"/>
            <a:ext cx="12602817" cy="2010105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1301E63-457F-85F4-3B85-813F737AA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824" y="1842448"/>
            <a:ext cx="13041993" cy="7304964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47F248-05AF-0D1C-EB48-44713182B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17282"/>
            <a:ext cx="10515600" cy="1991632"/>
          </a:xfrm>
        </p:spPr>
        <p:txBody>
          <a:bodyPr/>
          <a:lstStyle/>
          <a:p>
            <a:pPr marL="0" indent="0">
              <a:buNone/>
            </a:pPr>
            <a:r>
              <a:rPr lang="it-IT" sz="5400" dirty="0">
                <a:solidFill>
                  <a:schemeClr val="bg1"/>
                </a:solidFill>
                <a:latin typeface="Brandon Grotesque Medium" panose="020B0503020203060202" pitchFamily="34" charset="77"/>
              </a:rPr>
              <a:t>Focus</a:t>
            </a:r>
          </a:p>
          <a:p>
            <a:pPr marL="0" indent="0">
              <a:buNone/>
            </a:pPr>
            <a:r>
              <a:rPr lang="it-IT" sz="6600" b="1" dirty="0">
                <a:solidFill>
                  <a:schemeClr val="bg1"/>
                </a:solidFill>
                <a:latin typeface="Brandon Grotesque Black" panose="020B0503020203060202" pitchFamily="34" charset="77"/>
              </a:rPr>
              <a:t>APPENNINO LOMBARDO</a:t>
            </a:r>
          </a:p>
        </p:txBody>
      </p:sp>
    </p:spTree>
    <p:extLst>
      <p:ext uri="{BB962C8B-B14F-4D97-AF65-F5344CB8AC3E}">
        <p14:creationId xmlns:p14="http://schemas.microsoft.com/office/powerpoint/2010/main" val="1743060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2">
            <a:extLst>
              <a:ext uri="{FF2B5EF4-FFF2-40B4-BE49-F238E27FC236}">
                <a16:creationId xmlns:a16="http://schemas.microsoft.com/office/drawing/2014/main" id="{20F1D28B-0938-2174-F90D-BF13ED4610FF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FEB5EE81-BF58-449C-D9C4-9273606E7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742" y="1460706"/>
            <a:ext cx="4274545" cy="4994685"/>
          </a:xfrm>
        </p:spPr>
        <p:txBody>
          <a:bodyPr>
            <a:noAutofit/>
          </a:bodyPr>
          <a:lstStyle/>
          <a:p>
            <a:pPr lvl="0" algn="l"/>
            <a:r>
              <a:rPr lang="it-IT" sz="1800" dirty="0"/>
              <a:t>L’Appennino dell’ </a:t>
            </a:r>
            <a:r>
              <a:rPr lang="it-IT" sz="1800" b="1" dirty="0" err="1"/>
              <a:t>Oltrepo’</a:t>
            </a:r>
            <a:r>
              <a:rPr lang="it-IT" sz="1800" b="1" dirty="0"/>
              <a:t> lombardo </a:t>
            </a:r>
            <a:r>
              <a:rPr lang="it-IT" sz="1800" dirty="0"/>
              <a:t>interessa il territorio di </a:t>
            </a:r>
            <a:r>
              <a:rPr lang="it-IT" sz="1800" b="1" dirty="0"/>
              <a:t>11 Comuni:  </a:t>
            </a:r>
            <a:r>
              <a:rPr lang="it-IT" sz="1800" dirty="0"/>
              <a:t>Bagnaria; Brallo di Pregola; Cecima; Fortunago; Menconico; Ponte Nizza; Romagnese; Santa Margherita di Staffora; Val di Nizza; Varzi; Zavattarello. </a:t>
            </a:r>
          </a:p>
          <a:p>
            <a:pPr lvl="0" algn="l"/>
            <a:r>
              <a:rPr lang="it-IT" sz="1800" dirty="0"/>
              <a:t>Gli 11 comuni si estendono su una superficie di </a:t>
            </a:r>
            <a:r>
              <a:rPr lang="it-IT" sz="1800" b="1" dirty="0"/>
              <a:t>325,8 </a:t>
            </a:r>
            <a:r>
              <a:rPr lang="it-IT" sz="1800" dirty="0"/>
              <a:t>kmq (</a:t>
            </a:r>
            <a:r>
              <a:rPr lang="it-IT" sz="1800" b="1" dirty="0"/>
              <a:t>1,47%</a:t>
            </a:r>
            <a:r>
              <a:rPr lang="it-IT" sz="1800" dirty="0"/>
              <a:t> dell’Appennino settentrionale) ed ospitano (31.12 .2022) </a:t>
            </a:r>
            <a:r>
              <a:rPr lang="it-IT" sz="1800" b="1" dirty="0"/>
              <a:t>8.931 abitanti </a:t>
            </a:r>
            <a:r>
              <a:rPr lang="it-IT" sz="1800" dirty="0"/>
              <a:t>(</a:t>
            </a:r>
            <a:r>
              <a:rPr lang="it-IT" sz="1800" b="1" dirty="0"/>
              <a:t>0,23%</a:t>
            </a:r>
            <a:r>
              <a:rPr lang="it-IT" sz="1800" dirty="0"/>
              <a:t> dell’Appennino settentrionale)</a:t>
            </a:r>
          </a:p>
          <a:p>
            <a:pPr algn="l"/>
            <a:r>
              <a:rPr lang="it-IT" sz="1800" dirty="0"/>
              <a:t>Il </a:t>
            </a:r>
            <a:r>
              <a:rPr lang="it-IT" sz="1800" b="1" dirty="0"/>
              <a:t>profilo socio-economico </a:t>
            </a:r>
            <a:r>
              <a:rPr lang="it-IT" sz="1800" dirty="0"/>
              <a:t>è caratterizzato da una </a:t>
            </a:r>
            <a:r>
              <a:rPr lang="it-IT" sz="1800" b="1" dirty="0"/>
              <a:t>fragilità demografica </a:t>
            </a:r>
            <a:r>
              <a:rPr lang="it-IT" sz="1800" dirty="0"/>
              <a:t>(e sociale) </a:t>
            </a:r>
            <a:r>
              <a:rPr lang="it-IT" sz="1800" b="1" dirty="0"/>
              <a:t>maggiore</a:t>
            </a:r>
            <a:r>
              <a:rPr lang="it-IT" sz="1800" dirty="0"/>
              <a:t> della </a:t>
            </a:r>
            <a:r>
              <a:rPr lang="it-IT" sz="1800" b="1" dirty="0"/>
              <a:t>fragilità economica.</a:t>
            </a:r>
            <a:endParaRPr lang="it-IT" sz="1800" dirty="0"/>
          </a:p>
        </p:txBody>
      </p:sp>
      <p:pic>
        <p:nvPicPr>
          <p:cNvPr id="14" name="Immagine 13" descr="Immagine che contiene mappa&#10;&#10;Descrizione generata automaticamente">
            <a:extLst>
              <a:ext uri="{FF2B5EF4-FFF2-40B4-BE49-F238E27FC236}">
                <a16:creationId xmlns:a16="http://schemas.microsoft.com/office/drawing/2014/main" id="{4317FEDA-33ED-CF4F-EF82-640BEB834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529" y="1460706"/>
            <a:ext cx="6931004" cy="38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79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10733" y="1884944"/>
            <a:ext cx="4533820" cy="4550068"/>
          </a:xfrm>
        </p:spPr>
        <p:txBody>
          <a:bodyPr>
            <a:normAutofit/>
          </a:bodyPr>
          <a:lstStyle/>
          <a:p>
            <a:pPr algn="l"/>
            <a:r>
              <a:rPr lang="it-IT" sz="1800" dirty="0"/>
              <a:t>La fragilità demografica dell’Appenino ha radici nella </a:t>
            </a:r>
            <a:r>
              <a:rPr lang="it-IT" sz="1800" b="1" dirty="0"/>
              <a:t>rarefazione</a:t>
            </a:r>
            <a:r>
              <a:rPr lang="it-IT" sz="1800" dirty="0"/>
              <a:t> e nell’</a:t>
            </a:r>
            <a:r>
              <a:rPr lang="it-IT" sz="1800" b="1" dirty="0"/>
              <a:t>invecchiamento</a:t>
            </a:r>
            <a:r>
              <a:rPr lang="it-IT" sz="1800" dirty="0"/>
              <a:t>. </a:t>
            </a:r>
          </a:p>
          <a:p>
            <a:pPr algn="l"/>
            <a:r>
              <a:rPr lang="it-IT" sz="1800" dirty="0"/>
              <a:t>In </a:t>
            </a:r>
            <a:r>
              <a:rPr lang="it-IT" sz="1800" b="1" dirty="0" err="1"/>
              <a:t>Oltrepo</a:t>
            </a:r>
            <a:r>
              <a:rPr lang="it-IT" sz="1800" dirty="0" err="1"/>
              <a:t>’</a:t>
            </a:r>
            <a:r>
              <a:rPr lang="it-IT" sz="1800" dirty="0"/>
              <a:t> la </a:t>
            </a:r>
            <a:r>
              <a:rPr lang="it-IT" sz="1800" b="1" dirty="0"/>
              <a:t>densità</a:t>
            </a:r>
            <a:r>
              <a:rPr lang="it-IT" sz="1800" dirty="0"/>
              <a:t> è appena 1/8 della media nazionale</a:t>
            </a:r>
          </a:p>
          <a:p>
            <a:pPr algn="l"/>
            <a:r>
              <a:rPr lang="it-IT" sz="1800" dirty="0"/>
              <a:t>La presenza degli </a:t>
            </a:r>
            <a:r>
              <a:rPr lang="it-IT" sz="1800" b="1" dirty="0"/>
              <a:t>anziani</a:t>
            </a:r>
            <a:r>
              <a:rPr lang="it-IT" sz="1800" dirty="0"/>
              <a:t> è doppia dell’Appennino!</a:t>
            </a:r>
          </a:p>
          <a:p>
            <a:pPr algn="l"/>
            <a:r>
              <a:rPr lang="it-IT" sz="1800" dirty="0"/>
              <a:t>Esito di questa fragilità è il </a:t>
            </a:r>
            <a:r>
              <a:rPr lang="it-IT" sz="1800" b="1" dirty="0"/>
              <a:t>declino </a:t>
            </a:r>
            <a:r>
              <a:rPr lang="it-IT" sz="1800" dirty="0"/>
              <a:t>della popolazione, molto forte </a:t>
            </a:r>
            <a:r>
              <a:rPr lang="it-IT" sz="1800" dirty="0" err="1"/>
              <a:t>nell’Oltrepo’</a:t>
            </a:r>
            <a:r>
              <a:rPr lang="it-IT" sz="1800" dirty="0"/>
              <a:t> lombardo: </a:t>
            </a:r>
            <a:r>
              <a:rPr lang="it-IT" sz="1800" b="1" dirty="0"/>
              <a:t>-41,6%  </a:t>
            </a:r>
            <a:r>
              <a:rPr lang="it-IT" sz="1800" dirty="0"/>
              <a:t>negli ultimi 20 anni e nel 2021 il </a:t>
            </a:r>
            <a:r>
              <a:rPr lang="it-IT" sz="1800" b="1" dirty="0"/>
              <a:t>doppio</a:t>
            </a:r>
            <a:r>
              <a:rPr lang="it-IT" sz="1800" dirty="0"/>
              <a:t> dell’Appenino settentrionale </a:t>
            </a:r>
          </a:p>
          <a:p>
            <a:pPr algn="l"/>
            <a:endParaRPr lang="it-IT" sz="1800" dirty="0"/>
          </a:p>
          <a:p>
            <a:pPr algn="l"/>
            <a:endParaRPr lang="it-IT" sz="1800" dirty="0"/>
          </a:p>
          <a:p>
            <a:pPr algn="l"/>
            <a:endParaRPr lang="it-IT" sz="1800" dirty="0"/>
          </a:p>
        </p:txBody>
      </p:sp>
      <p:sp>
        <p:nvSpPr>
          <p:cNvPr id="14" name="Sottotitolo 2">
            <a:extLst>
              <a:ext uri="{FF2B5EF4-FFF2-40B4-BE49-F238E27FC236}">
                <a16:creationId xmlns:a16="http://schemas.microsoft.com/office/drawing/2014/main" id="{B00EE4D4-4125-050D-4698-9D1CA11ABBC4}"/>
              </a:ext>
            </a:extLst>
          </p:cNvPr>
          <p:cNvSpPr txBox="1">
            <a:spLocks/>
          </p:cNvSpPr>
          <p:nvPr/>
        </p:nvSpPr>
        <p:spPr>
          <a:xfrm>
            <a:off x="6096000" y="1646016"/>
            <a:ext cx="453382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Densità demografica</a:t>
            </a:r>
          </a:p>
          <a:p>
            <a:pPr algn="l"/>
            <a:r>
              <a:rPr lang="it-IT" sz="1200" i="1" dirty="0">
                <a:latin typeface="Brandon Grotesque Regular" panose="020B0503020203060202" pitchFamily="34" charset="0"/>
              </a:rPr>
              <a:t>Abitanti/Kmq</a:t>
            </a:r>
          </a:p>
        </p:txBody>
      </p:sp>
      <p:sp>
        <p:nvSpPr>
          <p:cNvPr id="17" name="Sottotitolo 2">
            <a:extLst>
              <a:ext uri="{FF2B5EF4-FFF2-40B4-BE49-F238E27FC236}">
                <a16:creationId xmlns:a16="http://schemas.microsoft.com/office/drawing/2014/main" id="{645133EE-46EF-D86D-E2EF-049D72C56B23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pic>
        <p:nvPicPr>
          <p:cNvPr id="22" name="Immagine 21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1DFD9817-DFD1-C6E5-0AEF-3C96C761E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132" y="2577295"/>
            <a:ext cx="4839556" cy="316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25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10734" y="1772715"/>
            <a:ext cx="4533820" cy="3312570"/>
          </a:xfrm>
        </p:spPr>
        <p:txBody>
          <a:bodyPr>
            <a:noAutofit/>
          </a:bodyPr>
          <a:lstStyle/>
          <a:p>
            <a:pPr algn="l"/>
            <a:r>
              <a:rPr lang="it-IT" sz="1800" dirty="0"/>
              <a:t>La causa principale del declino è la </a:t>
            </a:r>
            <a:r>
              <a:rPr lang="it-IT" sz="1800" b="1" dirty="0"/>
              <a:t>prevalenza delle morti sulle nascite </a:t>
            </a:r>
            <a:r>
              <a:rPr lang="it-IT" sz="1800" dirty="0"/>
              <a:t>(le prime sono 8 volte le seconde </a:t>
            </a:r>
            <a:r>
              <a:rPr lang="it-IT" sz="1800" dirty="0" err="1"/>
              <a:t>nell’Oltrepo’</a:t>
            </a:r>
            <a:r>
              <a:rPr lang="it-IT" sz="1800" dirty="0"/>
              <a:t>). </a:t>
            </a:r>
          </a:p>
          <a:p>
            <a:pPr algn="l"/>
            <a:r>
              <a:rPr lang="it-IT" sz="1800" dirty="0"/>
              <a:t>La </a:t>
            </a:r>
            <a:r>
              <a:rPr lang="it-IT" sz="1800" b="1" dirty="0"/>
              <a:t>mortalità differenziale </a:t>
            </a:r>
            <a:r>
              <a:rPr lang="it-IT" sz="1800" dirty="0"/>
              <a:t>determinata dalla </a:t>
            </a:r>
            <a:r>
              <a:rPr lang="it-IT" sz="1800" b="1" dirty="0"/>
              <a:t>pandemia</a:t>
            </a:r>
            <a:r>
              <a:rPr lang="it-IT" sz="1800" dirty="0"/>
              <a:t> in Appennino è del 30% inferiore alla media nazionale e </a:t>
            </a:r>
            <a:r>
              <a:rPr lang="it-IT" sz="1800" dirty="0" err="1"/>
              <a:t>nell’Oltrepo’</a:t>
            </a:r>
            <a:r>
              <a:rPr lang="it-IT" sz="1800" dirty="0"/>
              <a:t> è del 30% inferiore all’Appennino Settentrionale</a:t>
            </a:r>
          </a:p>
          <a:p>
            <a:pPr algn="l"/>
            <a:r>
              <a:rPr lang="it-IT" sz="1800" dirty="0"/>
              <a:t>Le dinamiche naturali aprono vuoti  in parte </a:t>
            </a:r>
            <a:r>
              <a:rPr lang="it-IT" sz="1800" b="1" dirty="0"/>
              <a:t>compensati</a:t>
            </a:r>
            <a:r>
              <a:rPr lang="it-IT" sz="1800" dirty="0"/>
              <a:t> dal </a:t>
            </a:r>
            <a:r>
              <a:rPr lang="it-IT" sz="1800" b="1" dirty="0"/>
              <a:t>movimento migratorio </a:t>
            </a:r>
            <a:r>
              <a:rPr lang="it-IT" sz="1800" dirty="0"/>
              <a:t>degli stranieri, che si è ridotto nell’ultimo decennio, o da quello degli italiani che è tornato positivo nell’ultimo anno ed è particolarmente forte </a:t>
            </a:r>
            <a:r>
              <a:rPr lang="it-IT" sz="1800" dirty="0" err="1"/>
              <a:t>nell’Oltrepo’</a:t>
            </a:r>
            <a:endParaRPr lang="it-IT" sz="18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A7E6F4-283A-E2CE-3882-3FC4CEFCB77B}"/>
              </a:ext>
            </a:extLst>
          </p:cNvPr>
          <p:cNvSpPr txBox="1"/>
          <p:nvPr/>
        </p:nvSpPr>
        <p:spPr>
          <a:xfrm>
            <a:off x="5620367" y="1772715"/>
            <a:ext cx="7286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Brandon Grotesque Bold" panose="020B0503020203060202" pitchFamily="34" charset="77"/>
              </a:rPr>
              <a:t>Risposta alla crisi pandemica</a:t>
            </a:r>
          </a:p>
          <a:p>
            <a:r>
              <a:rPr lang="it-IT" sz="1200" i="1" dirty="0">
                <a:latin typeface="Brandon Grotesque Regular" panose="020B0503020203060202" pitchFamily="34" charset="77"/>
              </a:rPr>
              <a:t>Variazione decessi 2020-2021 rispetto alla media 2015-2019, Istat</a:t>
            </a:r>
          </a:p>
        </p:txBody>
      </p:sp>
      <p:sp>
        <p:nvSpPr>
          <p:cNvPr id="15" name="Sottotitolo 2">
            <a:extLst>
              <a:ext uri="{FF2B5EF4-FFF2-40B4-BE49-F238E27FC236}">
                <a16:creationId xmlns:a16="http://schemas.microsoft.com/office/drawing/2014/main" id="{A6C41177-96DB-3433-EB23-9FE2708B6096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pic>
        <p:nvPicPr>
          <p:cNvPr id="19" name="Immagine 18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A293F6A1-3ED8-AB08-DAFD-72E8087E9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367" y="2603151"/>
            <a:ext cx="6423554" cy="32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0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ttotitolo 2">
            <a:extLst>
              <a:ext uri="{FF2B5EF4-FFF2-40B4-BE49-F238E27FC236}">
                <a16:creationId xmlns:a16="http://schemas.microsoft.com/office/drawing/2014/main" id="{9020CB42-CF8F-8B13-5ED2-FDED67BBA020}"/>
              </a:ext>
            </a:extLst>
          </p:cNvPr>
          <p:cNvSpPr txBox="1">
            <a:spLocks/>
          </p:cNvSpPr>
          <p:nvPr/>
        </p:nvSpPr>
        <p:spPr>
          <a:xfrm>
            <a:off x="510733" y="2219222"/>
            <a:ext cx="3837672" cy="3641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800" dirty="0"/>
              <a:t>Negli ultimi 30 anni gli </a:t>
            </a:r>
            <a:r>
              <a:rPr lang="it-IT" sz="1800" b="1" dirty="0"/>
              <a:t>stranieri</a:t>
            </a:r>
            <a:r>
              <a:rPr lang="it-IT" sz="1800" dirty="0"/>
              <a:t> in Appennino sono passati da 42.980 del 1991 a 685.498 del 2021</a:t>
            </a:r>
          </a:p>
          <a:p>
            <a:pPr algn="l"/>
            <a:r>
              <a:rPr lang="it-IT" sz="1800" dirty="0"/>
              <a:t>In </a:t>
            </a:r>
            <a:r>
              <a:rPr lang="it-IT" sz="1800" dirty="0" err="1"/>
              <a:t>Oltrepo’</a:t>
            </a:r>
            <a:r>
              <a:rPr lang="it-IT" sz="1800" dirty="0"/>
              <a:t> la presenza degli stranieri è più contenuta (8,8% della popolazione totale, sono il 10,6% in Appennino e sono in larga prevalenza di provenienza europea (Romania, Ucraina e Albania le prime tre etnie che sono più dei 2/3)</a:t>
            </a:r>
          </a:p>
        </p:txBody>
      </p:sp>
      <p:sp>
        <p:nvSpPr>
          <p:cNvPr id="17" name="Sottotitolo 2">
            <a:extLst>
              <a:ext uri="{FF2B5EF4-FFF2-40B4-BE49-F238E27FC236}">
                <a16:creationId xmlns:a16="http://schemas.microsoft.com/office/drawing/2014/main" id="{D5AD0CD4-F8D5-941F-C60F-A2E29BA22E1D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pic>
        <p:nvPicPr>
          <p:cNvPr id="21" name="Immagine 20" descr="Immagine che contiene diagramma&#10;&#10;Descrizione generata automaticamente">
            <a:extLst>
              <a:ext uri="{FF2B5EF4-FFF2-40B4-BE49-F238E27FC236}">
                <a16:creationId xmlns:a16="http://schemas.microsoft.com/office/drawing/2014/main" id="{3DE3E2D4-F54A-91C2-A617-23B78D80B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167" y="1905448"/>
            <a:ext cx="5431341" cy="350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01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2B13669-3AA3-4B2A-63B3-F151C382455A}"/>
              </a:ext>
            </a:extLst>
          </p:cNvPr>
          <p:cNvSpPr/>
          <p:nvPr/>
        </p:nvSpPr>
        <p:spPr>
          <a:xfrm>
            <a:off x="493030" y="1782492"/>
            <a:ext cx="4533820" cy="354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anziani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sono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volte 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più  numerosi  dei giovani in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Oltrepo’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(2,5 volte nell’Appennino) e sono il 40% della popolazione totale.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spesa sociale è elevata ed è concentrata quasi esclusivamente per gli anziani. Vale infatti l’85% del totale contro il 30% in Appennino e il 25% in Italia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livello di istruzione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è relativamente buono.  Tuttavia in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Oltrepo’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 sono meno laureati, specie per il basso livello di scolarizzazione femminile 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0FD81D4A-FCAB-20EE-F583-8AE6F526DB52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38BB29B7-CBB4-B718-A278-DE9985BDCB0F}"/>
              </a:ext>
            </a:extLst>
          </p:cNvPr>
          <p:cNvSpPr txBox="1">
            <a:spLocks/>
          </p:cNvSpPr>
          <p:nvPr/>
        </p:nvSpPr>
        <p:spPr>
          <a:xfrm>
            <a:off x="5817116" y="2178278"/>
            <a:ext cx="4533820" cy="526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Spesa sociale su totale</a:t>
            </a:r>
          </a:p>
        </p:txBody>
      </p:sp>
      <p:pic>
        <p:nvPicPr>
          <p:cNvPr id="20" name="Immagine 19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5215ECB4-3115-F140-7BD5-D3F1C6553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02" y="2597235"/>
            <a:ext cx="5982067" cy="234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8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031" y="1535027"/>
            <a:ext cx="4010730" cy="3312570"/>
          </a:xfrm>
        </p:spPr>
        <p:txBody>
          <a:bodyPr>
            <a:normAutofit/>
          </a:bodyPr>
          <a:lstStyle/>
          <a:p>
            <a:pPr algn="l"/>
            <a:r>
              <a:rPr lang="it-IT" sz="1800" dirty="0"/>
              <a:t>La </a:t>
            </a:r>
            <a:r>
              <a:rPr lang="it-IT" sz="1800" b="1" dirty="0"/>
              <a:t>partecipazione alle forze di lavoro </a:t>
            </a:r>
            <a:r>
              <a:rPr lang="it-IT" sz="1800" dirty="0"/>
              <a:t>è bassa: nonostante tassi di disoccupazione più contenuti il </a:t>
            </a:r>
            <a:r>
              <a:rPr lang="it-IT" sz="1800" b="1" dirty="0"/>
              <a:t>peso degli occupati </a:t>
            </a:r>
            <a:r>
              <a:rPr lang="it-IT" sz="1800" dirty="0"/>
              <a:t>sulla popolazione </a:t>
            </a:r>
            <a:r>
              <a:rPr lang="it-IT" sz="1800" b="1" dirty="0"/>
              <a:t>è modesto</a:t>
            </a:r>
            <a:r>
              <a:rPr lang="it-IT" sz="1800" dirty="0"/>
              <a:t>; molto modesto per le donne.</a:t>
            </a:r>
          </a:p>
          <a:p>
            <a:pPr algn="l"/>
            <a:r>
              <a:rPr lang="it-IT" sz="1800" dirty="0"/>
              <a:t>L’Appennino è </a:t>
            </a:r>
            <a:r>
              <a:rPr lang="it-IT" sz="1800" b="1" dirty="0"/>
              <a:t>un poco più povero </a:t>
            </a:r>
            <a:r>
              <a:rPr lang="it-IT" sz="1800" dirty="0"/>
              <a:t>ma sicuramente </a:t>
            </a:r>
            <a:r>
              <a:rPr lang="it-IT" sz="1800" b="1" dirty="0"/>
              <a:t>meno diseguale</a:t>
            </a:r>
            <a:r>
              <a:rPr lang="it-IT" sz="1800" dirty="0"/>
              <a:t>: l’indice di Gini che misura la disuguaglianza vale 0,379 in </a:t>
            </a:r>
            <a:r>
              <a:rPr lang="it-IT" sz="1800" dirty="0" err="1"/>
              <a:t>Oltrepo’</a:t>
            </a:r>
            <a:r>
              <a:rPr lang="it-IT" sz="1800" dirty="0"/>
              <a:t>, 0,411 in Appenino settentrionale contro un valore medio di  0,434 in Italia.</a:t>
            </a:r>
          </a:p>
          <a:p>
            <a:pPr algn="l"/>
            <a:endParaRPr lang="it-IT" dirty="0"/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6DE51891-EB2E-9AD1-3EA2-84F73467EBE0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BA86FC6A-937D-F2CB-A3C6-BF363906B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08704"/>
            <a:ext cx="5388167" cy="589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97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ttotitolo 2">
            <a:extLst>
              <a:ext uri="{FF2B5EF4-FFF2-40B4-BE49-F238E27FC236}">
                <a16:creationId xmlns:a16="http://schemas.microsoft.com/office/drawing/2014/main" id="{1E8048B8-8690-48B3-6E45-E9D9E2AC0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032" y="1535027"/>
            <a:ext cx="4303255" cy="4579170"/>
          </a:xfrm>
        </p:spPr>
        <p:txBody>
          <a:bodyPr>
            <a:noAutofit/>
          </a:bodyPr>
          <a:lstStyle/>
          <a:p>
            <a:pPr lvl="0" algn="l"/>
            <a:r>
              <a:rPr lang="it-IT" sz="1800" dirty="0"/>
              <a:t>Una fitta presenza di </a:t>
            </a:r>
            <a:r>
              <a:rPr lang="it-IT" sz="1800" b="1" dirty="0"/>
              <a:t>localizzazioni</a:t>
            </a:r>
            <a:r>
              <a:rPr lang="it-IT" sz="1800" dirty="0"/>
              <a:t> con 17 Unità locali per 100 abitanti contro le 12 dell’Appennino settentrionale e le 11 della media nazionale,  genera però una </a:t>
            </a:r>
            <a:r>
              <a:rPr lang="it-IT" sz="1800" b="1" dirty="0"/>
              <a:t>occupazione</a:t>
            </a:r>
            <a:r>
              <a:rPr lang="it-IT" sz="1800" dirty="0"/>
              <a:t> più modesta e che si presenta ancora in diminuzione nel 2021 quando cresce invece in Appennino e in Italia in pari misura</a:t>
            </a:r>
          </a:p>
          <a:p>
            <a:pPr lvl="0" algn="l"/>
            <a:r>
              <a:rPr lang="it-IT" sz="1800" dirty="0"/>
              <a:t>Le </a:t>
            </a:r>
            <a:r>
              <a:rPr lang="it-IT" sz="1800" b="1" dirty="0"/>
              <a:t>imprese sono piccole </a:t>
            </a:r>
            <a:r>
              <a:rPr lang="it-IT" sz="1800" dirty="0"/>
              <a:t>e soprattutto piccolissime (i 2/3 di un solo addetto; in Appennino e in Italia solo il 56%) il 70% degli occupati è in imprese con meno di 10 addetti (il 50% per l’Appennino e il 40% in Italia. Piccolissime imprese sono dominanti in agricoltura, nelle costruzioni e nel commercio</a:t>
            </a:r>
          </a:p>
          <a:p>
            <a:endParaRPr lang="it-IT" sz="1800" dirty="0"/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4FFBFA72-100A-5012-A7B6-FC9C78CF2FDB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C09EB44-46D4-737C-705D-9D7C2647D8DD}"/>
              </a:ext>
            </a:extLst>
          </p:cNvPr>
          <p:cNvSpPr txBox="1"/>
          <p:nvPr/>
        </p:nvSpPr>
        <p:spPr>
          <a:xfrm>
            <a:off x="5688606" y="1787297"/>
            <a:ext cx="7286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Brandon Grotesque Bold" panose="020B0503020203060202" pitchFamily="34" charset="77"/>
              </a:rPr>
              <a:t>Unità locali per 100 abitanti</a:t>
            </a:r>
          </a:p>
        </p:txBody>
      </p:sp>
      <p:pic>
        <p:nvPicPr>
          <p:cNvPr id="17" name="Immagine 16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1D5AAE4E-0EC6-9BCA-503F-67EDCD22C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606" y="2542445"/>
            <a:ext cx="5595497" cy="24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00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2">
            <a:extLst>
              <a:ext uri="{FF2B5EF4-FFF2-40B4-BE49-F238E27FC236}">
                <a16:creationId xmlns:a16="http://schemas.microsoft.com/office/drawing/2014/main" id="{5E29B15F-7BAD-A7A1-E342-E0F831BF8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2715" y="1535027"/>
            <a:ext cx="4533820" cy="4748205"/>
          </a:xfrm>
        </p:spPr>
        <p:txBody>
          <a:bodyPr>
            <a:noAutofit/>
          </a:bodyPr>
          <a:lstStyle/>
          <a:p>
            <a:pPr algn="l"/>
            <a:r>
              <a:rPr lang="it-IT" sz="1800" dirty="0"/>
              <a:t>Tra gli imprenditori le </a:t>
            </a:r>
            <a:r>
              <a:rPr lang="it-IT" sz="1800" b="1" dirty="0"/>
              <a:t>donne</a:t>
            </a:r>
            <a:r>
              <a:rPr lang="it-IT" sz="1800" dirty="0"/>
              <a:t> rappresentano una percentuale superiore ai </a:t>
            </a:r>
            <a:r>
              <a:rPr lang="it-IT" sz="1800" i="1" dirty="0"/>
              <a:t>benchmark</a:t>
            </a:r>
            <a:r>
              <a:rPr lang="it-IT" sz="1800" dirty="0"/>
              <a:t> di riferimento al contrario degli imprenditori anziani.</a:t>
            </a:r>
          </a:p>
          <a:p>
            <a:pPr lvl="0" algn="l"/>
            <a:r>
              <a:rPr lang="it-IT" sz="1800" dirty="0"/>
              <a:t>Modesta la presenza di imprese </a:t>
            </a:r>
            <a:r>
              <a:rPr lang="it-IT" sz="1800" b="1" dirty="0"/>
              <a:t>straniere</a:t>
            </a:r>
            <a:r>
              <a:rPr lang="it-IT" sz="1800" dirty="0"/>
              <a:t>, invece molto significativa per l’Appenino settentrionale dove rappresenta più di 1/10 della occupazione totale contro il 6% della media italiana </a:t>
            </a:r>
          </a:p>
          <a:p>
            <a:pPr lvl="0" algn="l"/>
            <a:r>
              <a:rPr lang="it-IT" sz="1800" dirty="0"/>
              <a:t>Le </a:t>
            </a:r>
            <a:r>
              <a:rPr lang="it-IT" sz="1800" b="1" dirty="0"/>
              <a:t>società di capitale </a:t>
            </a:r>
            <a:r>
              <a:rPr lang="it-IT" sz="1800" dirty="0"/>
              <a:t>rappresentano una presenza modesta ma capace di prestazioni significative nei settori di specializzazione: agricoltura e costruzioni</a:t>
            </a:r>
          </a:p>
          <a:p>
            <a:pPr lvl="0" algn="l"/>
            <a:r>
              <a:rPr lang="it-IT" sz="1800" dirty="0"/>
              <a:t>Basso è il grado di </a:t>
            </a:r>
            <a:r>
              <a:rPr lang="it-IT" sz="1800" b="1" dirty="0"/>
              <a:t>innovazione</a:t>
            </a:r>
            <a:r>
              <a:rPr lang="it-IT" sz="1800" dirty="0"/>
              <a:t> e il livello di </a:t>
            </a:r>
            <a:r>
              <a:rPr lang="it-IT" sz="1800" b="1" dirty="0"/>
              <a:t>internazionalizzazione</a:t>
            </a:r>
            <a:r>
              <a:rPr lang="it-IT" sz="1800" dirty="0"/>
              <a:t> che per l’Appennino settentrionale sono invece maggiori della media nazionale.</a:t>
            </a:r>
          </a:p>
          <a:p>
            <a:pPr lvl="0" algn="l"/>
            <a:endParaRPr lang="it-IT" sz="1800" dirty="0"/>
          </a:p>
          <a:p>
            <a:endParaRPr lang="it-IT" sz="1800" dirty="0"/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EC5BA548-21E2-7E03-E3EB-B6F62234F070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CD3E56D-CCDA-9B93-0AE1-B253C0CBB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783" y="-1291941"/>
            <a:ext cx="5595582" cy="892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9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52340" y="1772715"/>
            <a:ext cx="4174502" cy="3312570"/>
          </a:xfrm>
        </p:spPr>
        <p:txBody>
          <a:bodyPr>
            <a:normAutofit/>
          </a:bodyPr>
          <a:lstStyle/>
          <a:p>
            <a:pPr algn="l"/>
            <a:r>
              <a:rPr lang="it-IT" sz="1800" dirty="0"/>
              <a:t>Il </a:t>
            </a:r>
            <a:r>
              <a:rPr lang="it-IT" sz="1800" b="1" dirty="0"/>
              <a:t>Valore aggiunto per Abitante</a:t>
            </a:r>
            <a:r>
              <a:rPr lang="it-IT" sz="1800" dirty="0"/>
              <a:t> in </a:t>
            </a:r>
            <a:r>
              <a:rPr lang="it-IT" sz="1800" dirty="0" err="1"/>
              <a:t>Oltrepo’</a:t>
            </a:r>
            <a:r>
              <a:rPr lang="it-IT" sz="1800" dirty="0"/>
              <a:t> è inferiore di 1/5 alla media nazionale mentre nell’Appenino settentrionale è addirittura maggiore di questa.</a:t>
            </a:r>
          </a:p>
          <a:p>
            <a:pPr lvl="0" algn="l"/>
            <a:r>
              <a:rPr lang="it-IT" sz="1800" dirty="0"/>
              <a:t>Nella crisi, però il territorio appenninico lombardo  si è portato meglio. Una </a:t>
            </a:r>
            <a:r>
              <a:rPr lang="it-IT" sz="1800" b="1" dirty="0"/>
              <a:t>flessione più ridotta </a:t>
            </a:r>
            <a:r>
              <a:rPr lang="it-IT" sz="1800" dirty="0"/>
              <a:t>nel 2020 e </a:t>
            </a:r>
            <a:r>
              <a:rPr lang="it-IT" sz="1800" b="1" dirty="0"/>
              <a:t>una ripresa più sostenuta </a:t>
            </a:r>
            <a:r>
              <a:rPr lang="it-IT" sz="1800" dirty="0"/>
              <a:t>nel 2021 (tendenza che non sembra però sarà confermata nel 2022).</a:t>
            </a:r>
          </a:p>
          <a:p>
            <a:endParaRPr lang="it-IT" sz="1800" dirty="0"/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4B425A92-F116-7B2C-B9E2-F1F8D32C191C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3E00CC9-471A-9427-61FB-E807FB763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571" y="-1567353"/>
            <a:ext cx="5810483" cy="926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1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ttotitolo 2">
            <a:extLst>
              <a:ext uri="{FF2B5EF4-FFF2-40B4-BE49-F238E27FC236}">
                <a16:creationId xmlns:a16="http://schemas.microsoft.com/office/drawing/2014/main" id="{3DC4CF9E-438D-2392-C328-6EFA0582B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419" y="1538805"/>
            <a:ext cx="4626444" cy="1777601"/>
          </a:xfrm>
        </p:spPr>
        <p:txBody>
          <a:bodyPr>
            <a:noAutofit/>
          </a:bodyPr>
          <a:lstStyle/>
          <a:p>
            <a:pPr algn="l"/>
            <a:r>
              <a:rPr lang="it-IT" sz="1800" b="1" dirty="0"/>
              <a:t>L’attività turistica</a:t>
            </a:r>
            <a:r>
              <a:rPr lang="it-IT" sz="1800" dirty="0"/>
              <a:t>, ha un offerta di posti letto per 100 abitanti decisamente maggiore dell’Appenino settentrionale e ha una incidenza sull’economia complessiva importante (10,4% degli occupati contro il 7,1% dell’Appenino settentrionale e il 6,1% dell’Italia).</a:t>
            </a:r>
          </a:p>
        </p:txBody>
      </p:sp>
      <p:sp>
        <p:nvSpPr>
          <p:cNvPr id="13" name="Sottotitolo 2">
            <a:extLst>
              <a:ext uri="{FF2B5EF4-FFF2-40B4-BE49-F238E27FC236}">
                <a16:creationId xmlns:a16="http://schemas.microsoft.com/office/drawing/2014/main" id="{85D61AD9-B300-F56B-42A0-37FDE99ABE3E}"/>
              </a:ext>
            </a:extLst>
          </p:cNvPr>
          <p:cNvSpPr txBox="1">
            <a:spLocks/>
          </p:cNvSpPr>
          <p:nvPr/>
        </p:nvSpPr>
        <p:spPr>
          <a:xfrm>
            <a:off x="262467" y="249686"/>
            <a:ext cx="605644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Brandon Grotesque Bold" panose="020B0803020203060202" pitchFamily="34" charset="0"/>
              </a:rPr>
              <a:t>I CARATTERI DELL’APPENNINO LOMBARDO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824AA8E-1D32-D652-6E18-C1F7E937928A}"/>
              </a:ext>
            </a:extLst>
          </p:cNvPr>
          <p:cNvSpPr txBox="1"/>
          <p:nvPr/>
        </p:nvSpPr>
        <p:spPr>
          <a:xfrm>
            <a:off x="6963771" y="4403493"/>
            <a:ext cx="462644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800" dirty="0"/>
              <a:t>È un sistema </a:t>
            </a:r>
            <a:r>
              <a:rPr lang="it-IT" sz="1800" b="1" dirty="0"/>
              <a:t>fragile</a:t>
            </a:r>
            <a:r>
              <a:rPr lang="it-IT" sz="1800" dirty="0"/>
              <a:t>: per tipologia di esercizi (prevalgono gli agriturismi), ma soprattutto per lo scarso movimento dei fruitori. Con un offerta di tre volte superiore un livello di arrivi e presenze inferiore alla media  consente una copertura dei posti letto di appena il 13% (50% in Appennino, 55% in Italia 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12366E6F-087B-883C-3318-4697BEB2D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99" y="3668473"/>
            <a:ext cx="4856931" cy="3042896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333A566-059E-349C-F9D3-BDAA7A221CD4}"/>
              </a:ext>
            </a:extLst>
          </p:cNvPr>
          <p:cNvSpPr txBox="1"/>
          <p:nvPr/>
        </p:nvSpPr>
        <p:spPr>
          <a:xfrm>
            <a:off x="807352" y="3590707"/>
            <a:ext cx="7286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Brandon Grotesque Bold" panose="020B0503020203060202" pitchFamily="34" charset="77"/>
              </a:rPr>
              <a:t>Occupanti nel turismo locale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38F2C025-6EC2-DB37-A0AF-AC3279CF1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865" y="1360597"/>
            <a:ext cx="4856931" cy="304289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A80F22B-41CB-82D7-9F37-8CE936B5937C}"/>
              </a:ext>
            </a:extLst>
          </p:cNvPr>
          <p:cNvSpPr txBox="1"/>
          <p:nvPr/>
        </p:nvSpPr>
        <p:spPr>
          <a:xfrm>
            <a:off x="7071071" y="1317082"/>
            <a:ext cx="7286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Brandon Grotesque Bold" panose="020B0503020203060202" pitchFamily="34" charset="77"/>
              </a:rPr>
              <a:t>Copertura posti letto</a:t>
            </a:r>
          </a:p>
        </p:txBody>
      </p:sp>
    </p:spTree>
    <p:extLst>
      <p:ext uri="{BB962C8B-B14F-4D97-AF65-F5344CB8AC3E}">
        <p14:creationId xmlns:p14="http://schemas.microsoft.com/office/powerpoint/2010/main" val="18699191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1180</Words>
  <Application>Microsoft Office PowerPoint</Application>
  <PresentationFormat>Widescreen</PresentationFormat>
  <Paragraphs>81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0" baseType="lpstr">
      <vt:lpstr>Arial</vt:lpstr>
      <vt:lpstr>Brandon Grotesque Black</vt:lpstr>
      <vt:lpstr>Brandon Grotesque Bold</vt:lpstr>
      <vt:lpstr>Brandon Grotesque Medium</vt:lpstr>
      <vt:lpstr>Brandon Grotesque Regular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FICCO RICCARDO</dc:creator>
  <cp:lastModifiedBy>Domenico Sturabotti</cp:lastModifiedBy>
  <cp:revision>28</cp:revision>
  <dcterms:created xsi:type="dcterms:W3CDTF">2022-10-24T15:16:26Z</dcterms:created>
  <dcterms:modified xsi:type="dcterms:W3CDTF">2023-03-27T15:22:16Z</dcterms:modified>
</cp:coreProperties>
</file>