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63" r:id="rId2"/>
    <p:sldId id="278" r:id="rId3"/>
    <p:sldId id="258" r:id="rId4"/>
    <p:sldId id="284" r:id="rId5"/>
    <p:sldId id="279" r:id="rId6"/>
    <p:sldId id="285" r:id="rId7"/>
    <p:sldId id="289" r:id="rId8"/>
    <p:sldId id="281" r:id="rId9"/>
    <p:sldId id="282" r:id="rId10"/>
    <p:sldId id="283" r:id="rId11"/>
    <p:sldId id="288" r:id="rId12"/>
    <p:sldId id="292" r:id="rId13"/>
    <p:sldId id="290" r:id="rId14"/>
    <p:sldId id="301" r:id="rId15"/>
    <p:sldId id="303" r:id="rId16"/>
    <p:sldId id="304" r:id="rId17"/>
    <p:sldId id="293" r:id="rId18"/>
    <p:sldId id="295" r:id="rId19"/>
    <p:sldId id="296" r:id="rId20"/>
    <p:sldId id="297" r:id="rId21"/>
    <p:sldId id="298" r:id="rId22"/>
    <p:sldId id="299" r:id="rId23"/>
    <p:sldId id="300" r:id="rId24"/>
    <p:sldId id="291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6760"/>
    <a:srgbClr val="BFBFBF"/>
    <a:srgbClr val="FADFDE"/>
    <a:srgbClr val="C86C2F"/>
    <a:srgbClr val="669845"/>
    <a:srgbClr val="4F83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 varScale="1">
        <p:scale>
          <a:sx n="95" d="100"/>
          <a:sy n="95" d="100"/>
        </p:scale>
        <p:origin x="5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home\Downloads\regioni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regioni!$B$2:$B$21</cx:f>
        <cx:nf>regioni!$B$1</cx:nf>
        <cx:lvl ptCount="20" name="nome">
          <cx:pt idx="0">  Valle d'Aosta </cx:pt>
          <cx:pt idx="1">  Basilicata</cx:pt>
          <cx:pt idx="2">  Calabria</cx:pt>
          <cx:pt idx="3">  Molise</cx:pt>
          <cx:pt idx="4">  Liguria</cx:pt>
          <cx:pt idx="5">  Sardegna</cx:pt>
          <cx:pt idx="6">  Umbria</cx:pt>
          <cx:pt idx="7">  Lazio</cx:pt>
          <cx:pt idx="8">  Abruzzo</cx:pt>
          <cx:pt idx="9">  Sicilia</cx:pt>
          <cx:pt idx="10">  Trentino Alto Adige</cx:pt>
          <cx:pt idx="11">  Friuli-Venezia Giulia</cx:pt>
          <cx:pt idx="12">  Puglia</cx:pt>
          <cx:pt idx="13">  Campania</cx:pt>
          <cx:pt idx="14">  Marche</cx:pt>
          <cx:pt idx="15">  Piemonte</cx:pt>
          <cx:pt idx="16">  Toscana</cx:pt>
          <cx:pt idx="17">  Emilia-Romagna</cx:pt>
          <cx:pt idx="18">  Veneto</cx:pt>
          <cx:pt idx="19">  Lombardia</cx:pt>
        </cx:lvl>
      </cx:strDim>
      <cx:numDim type="colorVal">
        <cx:f>regioni!$C$2:$C$21</cx:f>
        <cx:lvl ptCount="20" formatCode="0">
          <cx:pt idx="0">97.526976744185987</cx:pt>
          <cx:pt idx="1">145.26459700749695</cx:pt>
          <cx:pt idx="2">245.70348589638584</cx:pt>
          <cx:pt idx="3">267.35724577744213</cx:pt>
          <cx:pt idx="4">500.18150366766434</cx:pt>
          <cx:pt idx="5">542.64629458989464</cx:pt>
          <cx:pt idx="6">729.82694584135265</cx:pt>
          <cx:pt idx="7">771.95266543876744</cx:pt>
          <cx:pt idx="8">919.56103110944821</cx:pt>
          <cx:pt idx="9">963.41183644930879</cx:pt>
          <cx:pt idx="10">1227.8032729364522</cx:pt>
          <cx:pt idx="11">1745.5037729599715</cx:pt>
          <cx:pt idx="12">1995.2414708895249</cx:pt>
          <cx:pt idx="13">2011.427301823227</cx:pt>
          <cx:pt idx="14">2415.9037748942842</cx:pt>
          <cx:pt idx="15">3889.3921908411562</cx:pt>
          <cx:pt idx="16">4359.994847305863</cx:pt>
          <cx:pt idx="17">6553.1338139726395</cx:pt>
          <cx:pt idx="18">6625.5422103872634</cx:pt>
          <cx:pt idx="19">12866.008381626047</cx:pt>
        </cx:lvl>
      </cx:numDim>
    </cx:data>
  </cx:chartData>
  <cx:chart>
    <cx:plotArea>
      <cx:plotAreaRegion>
        <cx:series layoutId="regionMap" uniqueId="{D03AACE4-1447-4C74-AEC9-F115426ED7A9}">
          <cx:dataId val="0"/>
          <cx:layoutPr>
            <cx:geography cultureLanguage="it-IT" cultureRegion="IT" attribution="Con tecnologia Bing">
              <cx:geoCache provider="{E9337A44-BEBE-4D9F-B70C-5C5E7DAFC167}">
                <cx:binary>1HvZbtxKsu2vGH65L5faOQ+N7gM0WcUaNcuD9gshy3JyTpLJ+etPVLm92yqrbTfgC1y/0BZZWQzm
YkSsWBH198fxb4/500Pzaizy0v3tcfzH67htq7/98Yd7jJ+KB3dWJI+NdfZTe/Zoiz/sp0/J49Mf
H5uHISnNHwRh9sdj/NC0T+Pr//k7fJt5snv7+NAmtrzunprp5sl1eeu+c+3FS68ePhZJuUhc2ySP
Lf7H61evbh+aj0+mfHj96qlsk3a6m6qnf7x+9rnXr/44/bZv7vwqB+Pa7iOsZegMKS4VRloyTOCf
169yW5p/XdZniFKMMZeECC4I/3Lni4cCVv+MPUdrHj5+bJ6cg0c6/vv1ymfWf75w9vrVo+3K9rB1
BnbxH6837UOewGMnzgafrwT2YP7m7vi8fzzf9f/5+8kJ2IGTM18Bc7pdP7r0Ai5vH/L86dXH//NP
69qHV1/26Begw88kRYRzTITmFB/2/yt05BlVQkt6AFBqQZX8cuvP8Dwz68ull6x6GaOT5SdAvT37
ePbP3w4p/8EleQLO+Wt9iGnNNReMIKUVY89QwgJcDDOqkGBccqxPnOjnTHoZoq/XnuADl347dIKH
/OFDc3D0XxXfKEQwIYXGChEtFcfiFBvKpGBKECQQZwLC3+dbf/agnzHoZWT+vfIEF7jw2+FybvPE
PX3ZmpciyH+ZdfCZUIwoRDXnCLIPeY4KOwNvIpQrwrhiWuAvt/6Myo/NeRmTL+tOEIHTvx0i+8R0
v9RRGDtjlCKJMRVMMnFCBNSZZooijilCiClF1HNIfsKelzH5a+EJKHD+twPlTfFrgxcjZxpYF8OI
YEm+DV7kjGmEhOBEUYKAHjzH5MfmvAzJl3UniBxO/3aQ7B/mxH7Zll8SuDTkcQkeQmHb6WmqJ2dS
CCUlhutSMnYSuH5ozcuA/GvZCR5w9reD458fmm6efyUg5IwQyTQlSmA4nGYSeqY4kDOqoEzTiNEv
r8LnRPIT5ryMyF8LTzCB878dJrfJI1DiX8m55BkHHxCKA6FS8nnNgtkZhnpGQq7BQgspT2qWn7Dm
ZUj+WngCCZz/7SC5aw4ktLSv/pm3cPiYmF9JvsQZBCYGJSPRhCnEAIGvikqMz8CNlJacAS1GCoqZ
rxnxF9O8nzPtZaxe/JIT3O4aKC9/vwIzbJIuT7y3T+XTnDy8Wh3++oW+xcQZFpQyTikUNQyJE+ZM
z4CdcWBqQOWAGpyi919b9zJ+/+FrThAMm7O3Z6vfzvmuOvNrIUNnoAkAXoqDliO/4QziTGAg11qA
lKOBXZzIAz8252WMvqw7AeVw+reDJHgoqofyl/oROoPgBsUl4RokTmDPz4MgOwMZBwHDg0B5cKcT
IvczBr0My79XngBzuPDbAXP+0IBG/iVD/AJ+Tc8oUwRTUMkUOigDz2GhZxh49aEQRZzKo1r9dXL6
sTkvg/Jl3Qkkh9O/HSRXyVNhy/ZXgsJBQwNfQFCEYgxZ5zko8kwTYBIYJDZJOPQRThjdzxj0Miz/
XnkCzOHCbwfMnXWPD7+0d0PP2FeqMz1l2hichUNlBPBQcaiNvvjp5+LnJ+x5GZa/Fp6gcjj/26Gy
LA7Fj3dji4df21gDDRMaN5BYCJPAxehzpwGWjQAwqJKIhp4B5SdZ/7NZr37CrJcxOl1/AtWyOIOv
/u3AOrDq9leqB/xMQFtNcsoZAjEanXQHMLAAEKEJEG6iQKo+8aAfm/MyOF/WnYACp387RPa2+ABN
6V9KzQAU6MYcXAYoGj1t2WiQ2DQGssxAGAW1+hsl+mcsehmXrx7mBJrDlf/PsfkPHfPP9OgzM3v2
kf92UIAe4xmjBIMrQN0JAetr1YBAXYoQBi4tFYFm6PNc86V//5+teRmRL+ueWf7/ehzgP48K/DVJ
sYAG8vI4gvHVtMD3rx4fEEZDTpY+63Q+e8wvO7j5+I/XQK6+wuvwFc9EmS/b9Hl7/1rw9OBaWKvO
OCgBWilg1IfeDZQ6w9PhyqHyhMITJgcgCDINotDrV6Vt2hjmQuQZghYcMDroXB90PADU2e5wifIz
aAVppAUSmgLDYH+NvVzZfDK2/Gsj/vX3q7IrrmxStu5gzetX1eePHeyUoAJSaHFwBOUWcEwYQoHr
jw83MFpz+PT/tbyo51Yr4s+Waj/j9xOxkZ+ZYfSRmYXfl8W+kfSOoVCW0gZV4XI/F2IlO/ZOoSEg
3XDbsHk1D+bJ1WkcfLWTP2HgoaUPMhlUJUgTAUEHNulrA9PBQApP6OQr0Vd+yki6lqWq1inC+Rb+
QwJLPMV8b1LLPnLb2KaPrsy726Qupo1NsjqUUWwWRTSxbcHmKDDwJRtbuU/ft5QDkF9vJRiIJJA9
AV06CdiJw1Z/tZU5OiDI69mf9VjdWyPv53gaz61wbhU3XbdJTXM9Vd68sK0S7+YI8Z2bijpgg8pD
ZSxZ4xgly7ljG4ClvOZ5vmbDnC9tV01/NmZYk+o+ciO5loK7m5ZWd6aifIc71adBWrhk1erpQ00T
P867aOPqmIhVFMOYE/Vcd6nce8SEuBvrtA0lys4lm9Qu6oQX1tQU8aJomoBIjy+TkowL1Od260b5
yWtVd8Xzvmj8Ugnre2webr20q/w6n8M20s1126Xd8vv7eXj9T/dTK2iHHjyHUHhDn+/n7JEKt0Mz
+VXlXQ5dqvwsq6aFtt4YZkqmfhLpTVpHm3Yq8T5p+N0Ul+k6xTgPolRM11J1739g07cYY5DOKQz+
MASsngNj+RrjOmtwn5TT7NOajVdD4437cp7fVuPcXgwt8s7LcWHyWdz0WfVprjMZNHk//VlY9M52
GPnfN+eQbE+2CJLwQSwGsZFixCArfG1OUyau64vU+WOLqqVs4/i8EOkQDrgufNTa+3Zk8xVtC9T7
ySA8v2JFu0rGkm3GqK7uierxjmYp3hYZ31iO7tUw6Pcstc7vO/sYVUzs2hHhQJkiXxRzSnxMsnjT
9cwucTFJf6hcvitploTffzb87VYrDDNVEARBmFNEnmx1WTckq0fU+a6u3jLVkEWFp87vY/PBzigY
6divy6Kb3qjogQ1ethuIJGFJWxkUljeL75sDVfTJTsMQESgiBHpZBMLRycuop0hY6zDcXxdl5Mc9
XhLw0aspQ8UVw+mVHg3bfP+ep8EZcj3ULkRCyj/MzwDQz+Gd+jlNIdhYX9ryjcczCCa0NkHZM3DF
dupmQJG1mzhJIr+Pyv62mxsdFoQmYZK/57kp9jnW8rpm+D3BcbSJ8Zz6BejWP4jS5GDJV2nkYCnU
WgJasgomeqg+bN9Xsa+ccFJixq0/cfrOZAn26xHTc4z7e1fiJPZR5blVPVT0DbPZYjQ6uhFDG23T
rrv3UDoHpWPDrpvJOxVl8HmeZ/MyU+BRrqDbrurtBSqaG9V3I4R4t21anV2O1fhWj8hd8MJk/tRi
+25i9fgDL4MBjNOnA9/iQsI4DKTJQ9J+/nTJQJIxo23l502mNx6Rq6GlzRVMnXq7NokGv57kXVSQ
8tZ51uyVF5kFKqsnNBXk+nBtrBJ7a0ri7ay08cLQxFsOcZUuXdPWVyiaFl1N49vMiqduIule9rNc
xDiaw6Lpt17Sq+uON2qpPfs+0rZceyL9c4gGd9cruZqzcRflaHyjES7DdN+Myi0LOek168rEF2Q2
QaQR39ZSlrdFRC+iKZdrFxEbUjJA3uRZto5RfX/MXJkw46LIzr0igklbY+DxWIY3fVfSu4KfY23o
m3xwQY9ofG6LDvnHGNdEcvTLuZh9h4dsXbmh3yoxQGaqbOdrElebemz4rZvUnfJKHeZIGF/Xmr5D
qF72mUz8qrbtDUTN+TKNqs2IBVlXNtULiAT2ouqQvZBk2rMsh4jX9yicJyeXJh2bdcpH4rshNuem
7NpgagbtI7j5hjAa+W1y2UHm3niDMucVudG4pecdgoCYVFkV2iZPFxWN2EYJES87wdKLvk+apUqQ
DfvDyzceDnweAq0yd9cS2ftzJNB+MoVwIWZetW0bj6yZx6ZgbqNhV03kvSdotCNF7O10KVBYsyj3
CW/05fFQz6NeehEQmrEu40Wqx8VYlegJSNm25B9NZv60pLXXBWgYu0JEjV9n9dD6EZFBX6vyLWm6
S9cZtFEEIgABPf08jiIEztYuspY92Z7W950yaVDOrdlbBAQKWW9nqnwGvOF/dnJBVnb2uk3v3aCL
O0eGbvk5wHBcxIFOZHNdTrJec+u4P3CySFSN3xsVj74om/m6ZS0DyOskyKqSbNtE043syRDKdqoD
b8o/NiVrrlUV6KrMV8PhRc8tKy6116yjiG7IXPf3jAFrobr1fINcvUu7vtrXyfShslR8LMp6mWfe
+dERoP9mbpxZx9ZmO4fyeTXCK9ziSi3QkQgxmchLz0geEm/ga9vjN6nhxYKMpgysUMWSpyiMTXQ1
A4SZD+Fq2GY24rtsAFahWgt+qSu/rVGyEqUie4lYG5aszDakUc1aq2gOgKxCVDtwuOPSWlJ57amI
rrGJxaZOpdh5onqb6D7ddxUXoa0jsbJofm/iZt42Xtuvxhxe3wQlZjvXvFtSbTh8TN5XaOI7ASTV
DNm+OBymmGbh2KRib6Jy5VrGb4/3Rq0Q+4L0NbzDbbLycjf4iRWN39FpDqNsfMKKVfeZMiKYqWwD
p8rmDeSUNkDcieVxVYkbvkupFdtBt08JUcMiMp5dJkNqF9Z6yFe2jdZHxkAJKX03S3bbz4Vf4GFe
MS6y81mOU9CQuQqZsEmAiwQiCnYk6Jt429KuuMt6WtyOyaVhRvs06/nu+ASm626168KmVMN54fWJ
nwgkr7osSf2ZR/HbMkoyP7V4XFLSPaazjH3XN26VQVo5r+p515W82c+kLIOOZTowJlebiE1uWeFM
+V58TWWVrGxZfDCWs3e6mu5rk2yYa6arzqXZfvaqftHHjR87HS9rOw9bFc8XOkL5xWxLFKZRmy6S
BKU3pgXu2Wm7dt4wr2kxRjvd6m4dPZp8FJsqqeTlLIptVNVol6fen2nfD8GIZbnoh3S8zCaZhAOi
i2gcVSjNEO8diqg/jLyEqgsP98f/uSIe3vKpf4+TTY7kfF63qrxgUxwFn9OjKp1Yt8bhZSzLJBRz
0d9Jo6uA0uxNhZL+BrzvXvJpCmvS8hVNsAlTSeoQFDe7RjwWfmX7aNccDhLbadEkqAoiLoqwh58G
+ERCYqLjh4SzcWUqj93GY7RkPdMbcBu+S2rMd7Sipd8eE3xmtu1ceFsojcrVVPJ66eVdFlTpqM9p
Eue+G8tkhdtqRbJq2KAk+1QXc7U16dT6OMHJBbKRW2Smvcm8/i10p8jGpAPZmqyA+KJGc8Nqbvyh
o83bSGYfIgehvG3mwPKqDHtaVpu4G0o/qpr4FntyicZx6zLb34nRiZBvm5nznS4iHMaMTn8m3uXY
DReR7a4aV4CTExevJEOj39N53FkSr9ix5ok97PbHiksL0/mJQUGWyOHK5WyJU+wuCEqGhekzte5b
tdZNl91nhXcxCEjAKS0vEdQMq8qjFxz1zXUMGXUhJ2nDLp/0nvHdhHC0rGZdLXTUq1BXA99Fw1gE
MHM1LnShpzDdgkN0Vwkvp6sZiFOokF2nqtQrgVWyqHkZb6vE5WGroq2RLb2poE5a5Ab3yym1w6pT
edC11TqWY8CzPtsfDwPlY1C2EfNtnMermRTjmuoq3mNaZYFM7W5WY3qeozzzeZboZcGb4XxbprHb
V4cDjBdngZLjGOJBuRtutAxtu07SsPCaeOGinr4p0kqtCxpdpmkLzE7XeJWxYgz6Tps3WRHMejAX
aTn58BrqyyF1/SUYKEPXVvMtjpPLxuvXvTU+tkR/GIA8BeqwRW4UdCnknO3jWmf7Jkt8Q+N5V5si
u+EdWyYMxbd88Ep/rrXd2FR0QTF4bVip4nzgVQd6xzzcqTqq/KLJ8zDFlbdIJtrsUSzSTYbIZuQT
/FWrZt8Y/hiXTXHRYs+facdu3WDNohqm5nr2zJu6lC6odIFvqlYOy6zA2boQZbaIyo65cJIN9vN6
BJbHWz+lmd2Rw9cK+M1CkHZtuxpG520dhxVVEdXweAkJHETZYIyjbpelyr4Dhw6F7YqbKEF3um6L
yyaqsG+pO0Sb1FwXCYX3IKVvVDbgZV7djKPIrmckbzsTF4tjNdDnHQ+IMUDWh2q4GhzcAljMvOiq
Ll12Yz2/LTBZpQlUipc46uePvQI2ZeUWuA0QXjPNQVFW5cIeHp2W5mY6CB49yyENqAjoTy0uVKrL
y2ju73DcJ8s4jc2aa+2uCL00Ng89kJkuhHCQ7/hULKuoTRZzHwUYFJM9rqMhhGo38jv4IdXN7CIP
/G9IVimb36u0/qikV4ak0fA29bZNV71oGNSg86Kvc7dsMnBd3AvyZs5Ht2yL5M04du/pqG/UUJZ3
7pCNXByDDOMrp6ebBsVmlyRq8AnKC5+ziGw6A3B9v5wj6LSMEFAhwcAXzENKLsRhWPLrIkkL0C8o
LqGETpItmhVZFd3Y3kCVFy9yb/yTurHexZ7a1nWcLnrlsiUQRnd5PJhcLlvOzLXrmg/HDY8TQrd1
JfiGDM0qzecfiB3f1HQwaAu6iwSJkEDUPtWzyFCjPFIDgVIun4KcaXNO5iRau0K6c5tEF6wX/UWm
KrO0bBqvvr9b+Jvbg4wNA3BwpFjAuNxJSakqGWsio9bPqlYFQ5XEYaJNHyS4a4IKoWbN4jqH0liZ
XZpodyG7sFar2FYh0Vbve4nndaeE80GBIYt4iqGElI29iNJErb5vLP0GWpilBAX3MDcBcxHk1FgT
FaxvU9v4CS6AnGdi9FPgL6Ptd1SKfjfH2U1NIrpIWtO/GTPt5zOh7w4sZ5/B7wED2ReTfySREDLj
xTww55MiGze6ZXqlPK4C5oZpO1T9xyFxxW3hHNQzfZSEsUP8vpEakmTjAYeZvVDFmv1Ijvv2ETUU
vzDyzkCZJvjQz/767R28MR2LTM3+kVHOI2TKYPJAWFJ6sMsOhiICenhbPenqJSs9HXAUpbvvb/Q3
oiDWmnF4MWAcXzEY9D6oRl8JDXFnoJhgcvbjBmO/89K+9VET+0mfqutG5SCMHJNDOmvie6BsLyLa
1Fs+uiBWov44TySHoJGUP3gDvpGrDoYJATIVozBGBjM0zw2b9US8EqKo34BStm8LvLekKy/M4Gqg
pMmtxfljhwkUfGWSLfImZZuuzXq/kMycI0ntD3YKRHy449eaDEGECeiuKkZBmoaJ+OcWmdiWwkUY
olrqlG/t6rPGoAMytdWCj9GwrXHnVoY5dN+q6hGGS/pb1xXdptR5GU6ZX1gDAhyq0m1L8nzrxa6b
fc279Tx6i4Hn5XWZDvhc132Q57xrfJcTH9Q5/TYu823W2dk3npuvRGSfEieybT2qW1c37rItTHF5
lMDFn70Z7UVq9eRnR4bAPbauVcuhbMfiIo2zdH30jGOhpXrPQRkK7jGb+MNncekzJ04UTlZJ4jXX
stX3sLc3eQuyrMXRALXmTpUtPEqSsLtM6Muj0tDMbX5N1Hu0/Kxuz2Xc+pVX4TszoGmZtwMQ1UOJ
N2L+oRmn3qe8pW+SMruy1ew2UanRPlJ97id1iLBjF+RwsASq6n/Von1MN0DauC+h0lhWYwsCdjMO
adA46RZdIiK/EnJ8ZOUnB1XZ09D3qY9KXUAxXCQ7a7L2slcQToRGm3zu7GZKefEONp1B/ZVkqL05
Pgry9LpXEdkKAvECc6gpkpjzRUJ5tVOtrm5oH33KI9eGMY/spvRs7g8a1TcoRyDz91xAspFxmDMc
hcWY3tdQFj21FAcok2PsTwULWErsclRDcd7o5kbk9fTAphQKl6TT76KxzQPTFOPdoBu3wGPZXk/F
go5QE1OQ75fUNNN7M6W9T0achWgWcdAd3qFpNEDdDpwcq/JuKkD6oHO9jjMEahH4NwHiD4yha5b5
gQR1cpCBlcOeTro9Z07taB7XO2luusIbr2Sbj3sSoxZ6PLrZt23HFuByY0CxDfSBAGSZLO6gEfT5
tZEeCnFT0jcHHXxfi7zykRgXKo31n5lNgJHhR13hCtyVof1oh8KfCzpsm2Rk0JoQcsNI4pfRDG4s
pmHDmvSi5K65TkDsaXQvAzpxtqilhVclpqEmLQYnAUE7YHXzWCNF3vTlbC7++qstmPHn1FWBp7W+
clMPBWI/yrfKdeAYRPnJhNP18SbII8hPB9vCizpdZw4NyyG3T8KjMsiixOz4SG+OlfsARe82ZjNQ
TpCJF9XceWGDchYyZh80meG38Dj1VhHtx2UWo2ET17Py547Pl02BzeJzcJ2tSpYwPPAuo6zcTSre
9INn9gUwH7+JhxwcEBcH/8RBzme+7Muof8er4WLMWHMVpWUaDCn5WEDf7zbOoXKuWmaWUDes8jbn
t0UfQfbS+GOd8jso/NmFSeGAbPJOGD7ueQFvIp7QTeT1btPjDrpWuDHLxKuS/Zzl5/3hFWiGTIdS
N0AAsIjvFG3dTpbtVPkwY+d2SSQCG2XzdmQd2s9M3v/rTahldzHDT4gDGwOTSJLWL0mmdtUB2yj2
G1rxvdVDt0EeOm9TVVxB1imgBzDQAKcdOI+ZzSolsws6lLc3sXF94AlkFjMbrsfO2PPjwTW1PTdQ
LkOrMCcbJIrkVpRBUYj+dpxSCQVqOgb4QFa8AhRc6iq+KjvzqejkeA4tRLLBKuRQfAbHylzN0H45
pmXRQpgYRrUSvdeHyEtdeLS+mNFdWttiffyrVBdZpIP0kDOjfpM2KloxIse3ikTbamZkcQy18xC5
JXS8zGYGnW7byyEPZwHaqxIXOR0n4KoIhw1v3PZYHhcSlNZOueBztI4n4rOS1ldxWwi/c2R1vLlT
yltpQNuvKZ33FBWr2aa75MDP6lhdI56yLfzWewDnadN1NdVL4UEDEmVshrAVcb+kzblCSRO0bVGv
RmiuLfQkphUkxyUyLLtgrgd3N/yBzy15k7ZRcTHN8mGWMt41iOY+aOzynICPnFPsiZCgFM5NdbTL
ozna8abDy3Ts6CKPKruJWVOuW565gIJGsiDOVPs4427Rlt20zvORLxrkxaHnkmkB73V6U1oJZciR
jByZ+kHNSXLqXaUtnVfQXqruKwkxbW464etxLHcqNquMj+AJdTs5vwVODf0Beosw3UbAc1e15OWW
YbqbOjv9WTLQaqaxW3vpiJaejSvf67MHBPr2cnSlt8qr7C0fIrJUmaaLUqbZqjYiX5TQVd2B5H55
JEnxkOJ1QmqydoPzGZnnPRtYtmKQY0NTVeqadlXqm3p4pFCtX1uD22UjoNBmeU6DSEXomoAEGPZ5
Ue91nubBscKkBcoWGpqf+aTyR29q8oDb0ayPyoajcbfQh8ypq+49EcPsS141izal/bsevTf1eDG6
2Bm/Lz6oLJ6e8vFu6vu7shjbBy+dL7ryY1lBCxDVZbP0jkGC1tAAZ0np7ttpAjKCXXnVSLfipcgC
XiFohM2jCCih+r3o6M20TusxuiFVUQWVSci8nmpxebSqg+fe4TTzY5NnYWO8Zg/k1u5SUsEjD+hR
slxtHR30zkHhZh0BNabru12fILOTfRVAuS6XTjTmdmp5EUAOmO/L1NyZ2Md1WVyzifYr6Dn0gdKR
WkgVy6Xu1x1Pkg/FNKwR+Mr1BIkY0kTl6jA/5DGS9+2qqIfOT/v7KOPJO0TdZkLQiCwHjHceM3I9
QEUVZBzHfpGyfostM7BLw8MMoRCEVRyvSMlRHszQlXHTBBI3dtfHhg4r402ukm3t+n6NBptNPoUx
j6BtLNAJXUNDaGCf8j47b8kMeR7ajWFRRQb7ZJyDIR/sXpDCXjiRFpuEINNtwB2K7bEkaGIG+gEw
4RBmCMQiMZ4IjqWYQTaY4g6am0BW/RiP8eWUq+aybNkOEF4Nw2zfJdbE+wEc03eGxD4VU3bTRfrd
mGf9/VRkccBAFL4jcqgDasc3HIE+xmod39oqqq9rsfK8TwajHLI0EFJolsoFq2i3nZEd1rhNqsVR
Mknzt1KUnt9PsrrPK0f8osTltnVK0mVRWFDZpviqjDJoAjV2DjyId5u+6OJ1iXdDTkZQsqA1Vthx
9GWX8zA7BJPuYFqnWxDq8nfeyPJtx4fxPE7MeSM9e0e423r9UN8XIEAf+2+YTmYhZmHPJa5VYHQ/
bMo4heCSSUNXWQ3iB0PZ/QykIQSWlvhtI7P/5evNetvW4a7fTyRAEynxVoPH2ImTtEl7Q6TDFimJ
lChRA/Xp32X3ec9zgAOcGyNON9rEkv7DWr/Fva/vU00/4c7yJ/P0/7923SPo/99tAptEDJcMy9e/
MwP+34tXGKtmiAPrZ7PsML6SMF7vWyoGrGaMj95D45oRP917gXNnGpCcpi46opK582VcyfTLgyj+
fZu2NVuSReeDUvF1Eav/tCSffh17uRtV9WV9XYo4D9Zge1rnYTaF7tMsqSjdVU7Zc6p8eYQ0nmZD
Sm3xeNuG8//8AXbkAJO4/T6ZrcICEqgjFTx8iifj7SxT8XOiMIpKGzZwHZTJurF979ckPSxG6PfF
sPrgi9wDPZxF9/4Q3F8g67pyTZKmZBQOFXYec3Udm19C1XfZEvP+jSrxUybTX06aO+qBCTVuI3OL
nPDvfM9u82x3+d8XqWpQVs43+/kucUVsW3Z2Yp49MnAc+hhPLvnNlqDOVzftosY2R471PB+TNP5m
piZLmtbtq1kn+WOrI17KDr7bmqzZZLBmwXqO5NAcH6qNxm+EAw3YbWPbfOB0TPM+mYL3LkjTvcfd
SyC6CA0ENyFb/DAfZqhomqov1Yz8+njxIjFepLdkiz/IzG+hXf3vxwMX6ys1y3B4VABixJPBeH5U
rs6ambmfJK3pUd1BBFq5PBJdSWw/vjPRrC9xnXu/yeAPWRLy7tbNZD2HumaZN/UVyl+sDg8pD64U
lP71otQgz72N/rp+2l6cqH83C1rUFIftc8JW8c8Wgh5+hdN3X7zX753qRF4R808j2FafXkU93TqV
ruXCelXgKRueeDIMp2RYDyR6mtvY+znOSVwmbcOL2C1txo19T+qEfddEfpI17Y9+B3MYliZ0VDYr
bNl8zWltPqZhTS5iSXDfKNZkPqSto6fkdqjZCI/q4X/+qRjV/9Q91Uxu5wvnF2NQm1xAk72Mdy+9
m1y1E50fv7G6D6FysOaaTv7+4ZRhoy5o7ImcTw4uvvDDb5p0Yb7VfDrCSvi1rrY5iXAZnzcfpZPp
bd/F3ljW89TcoL5vDvquN4fuox+mPas7UwZmXrGHm1wHivyeUSIzwv5nNnbMn/4tVGKJowLMoo/u
1Cbyub7/G7KdvRMK4iVi9C+j7fLhU3nUXXP85yU3y7a89Sn93OQKmEsE/7VD5D/RagBP4auD5zOW
ZBok/96ubDk3le8dhvtXMLm8wzZKnkPXrfLKV+l5dmLeoWY3VzakhykwTRl623j2yex2xLPkDdNs
n6+NQ9HsBnJzco0+iB2+tVY6tLeA7InH3xqPex/+yj+TxntjQm0/BxKdV9nIb3xpgpOU2KCHxj8Y
WC3vXYxVd8OU8cxHX794jhRsHL5tQKf++rC3Z+0oOjwcDc/K9G9AvTzs+SXsqHxZ15G9e0PBElX4
2zBu5WKrabd4NXwbSHYwbWvxOtV+eiC1jgu3sSMgUOjUIPZKj1SkDAfHMhax4ERZ2x2aNF7yJeUB
bjpniwgCYhFxJndNM1Mo/yrdjbXRJXhBSHatSbJ2miMARIcHhaHmCDOj9qpDHI/01NmE7kksZzyG
6OLtsGv1r1aREtfBfTZqBPpHl+91c6dDh2X1M4yUL1MqafmQ06fEBIdNwUji/f1ha9wL28j6AlnC
7hnjZ0/WX/062Ffq6/Fp0+R1aNppPzZTkk2+l2LT3MJp96/Zjma0aGpYkkY8Y5fHVzIMLwbJ6n8T
RbSa8NpFxwr9I9+aipXWKfEybUn10q4bbIVQwfC6v5VRPMDr1PMxaLoJXISDSLzY9/h+n/jeqrNK
xbwAPzpjx2XigKHVvLgeAkHju6MYEvveReSXM9OS0XTkN3+0pSGeKX0baWwB/XAcNFDZbgR64UOK
4PCbCVsP0HHqq5wmUJtD89lRW11g6Ut4HlOU96MKvtuljGLZf4TC7MJmSsuh5ulVKJkUK4zXdw4/
vO/rb4/m/nhJHSxuk1zwQ4jLnIzzu6jUlHlSwTIK2QcWmvboHgMcjWKb8wHkQ1zJvZuA9zXLWk4G
rvoaCFPaRHJoUDJ4IpDViiRe/KKNgshk3EM1DOcWwyvTuSQBYAVvHW9Tu3U5GrnePWicqnsLR6+/
YFTNl0i4V+2q+iS8JrNsTU8tJrfMxWKFkFFVr4H7GHgYg31YqiJMAeXQunoCQOVK7adtma7NAi1p
5Ye02drnQHhFMM7RCRtHXBDa4VFP+xGjEYE5OLY874eueU28ICm7yjRFB+Mvq4jzrnPV6iyJgZXV
vQiv0M3sU8xZmjce7N3Ubl+Y37NhZuOPASeKYKtN/1s70pQV8ftzDdSFAzmgfwKckoS2l0ylH9nu
HZCbnzUXX/TyE01YFwF2s9Oom/ozJuEuriHL+wM/PwSmtXqgwI7nvp9WxRQL9WKWecprLKDeOiU3
TpX5EUL2KCvzarpVFcKvUzwTlpzmRucP32dSLiplTfGrcFU6L0i/NX1bl7rxtpyq8dcYbOA9QuqZ
XQSpKFvuPG7c+P+FrTQnuy4nRprliq5kn1NAJ4ZV9OKF0/da46Ox9zP/tiUInxWhOvNX1JbcX5Ur
lpbIcvUdzHeAy7t/+3kL2w5L9VjECwuLmSzs5ELxNj+e4AXzTAYgTBbou8O+U812eXwFwgaP4GDJ
WQh7ptjYPlY17swk3C4Zeb2Df8IuYqPcHi0hZrfiAIsXcDz7PqzmSxgwemXbBkWpCq+ONZ/hfdDG
ULYdEy0+Is1vfR3SES1iKAMZ1zd5H4YTzzYYn8m3ebFeYRipXx8vI6+yKPaDl8c7a2iMmj9+Gl8k
RRcMolxcbbGYwyjK3UKC3b/3uu625zGcfnbLYDE5jB9oBjyBaWgZLGIA8tibn8Erec+Pr4zhXrFq
scBYHcSeb1gccLIAeVtSjAWLYtt5uANxrt3GQi/eZzfrKldWejzb4sZd6NrjcZC5f/9tw0p3rxUT
/3o9niOYDKutsiSlRd8vKe7v/2sVPjoydVUedOhQMDgf44HhwJrW1b0G7aheQtcCKupelohHT80U
8lvCefISmLdJJ/JQrQwQ3b26DAHMqmQU6tSibR38qra5xU1yCvmksscnqBeq9kFPHYDN0gUd/2tb
bCU1nubVee416bbmGnjV7h8sZwnNttbVbyOdgDxss1/E45YeAh3wPBoTf1cNktwSZsltDSHHJiuL
sQEF7NjMfbUDrJGpjov9Ko05bABUrrHqd2Nbs3LxTVvEk9dcIkvCjG31Jyyi8WbXhOSEYiL1E03e
oqk7+TxFFdvmHru5+1nfXf/Hi9DRubYTlK8tEtCTKrofwyifWWJuS+xvGYTI+DJ/BEHXfw9SXhir
l+dqbPc0msTbcl8IiZM1us/Gnk3M0mfDPIQoUjgvI5f5g+Uh9zbbQHrFmGflrmJTcH68hH03HKLQ
nWi7udO0XruxMpiHth64PbcMa8/d5JpCSCbyG1hWe0KWu85ob1AGGqvjcsCfZVj0r3HiucM/2fqu
dM42sU/iv3VMpvO0NvOZGi8F+kB+TSBPz0NA4rOa0qwPlX+bg/ZQea+hdGwvAwaraCHnx8tYh19k
SXtUy1C5U2daSJ6YAR83YKSAVYTOq4+CpqgkHW4m4N2iDEYSH+oJPbT3iHlVqQwPyWxIGTU0l7V1
1y2Q7vr4Ku39ncTcBDVsNdmjGDxeAgphDr5JVwTJ/FWnwlyWaV6u8zj9YHZr3wyaFcYb+5o0KC8m
aZ7bge6SvuEnV8k//zjLZsWSz+/TCXgXVTar2orRdvBPx8TtmrCHqDHQKRt0WJfrzJayHqv5Hd69
OE+hRTBGfyFoEH/eR6t8Qgggj+BUFUsN/SdM63rvBo4KrtfPyPpp0dJ+e048texFpBYgi/hD6TjJ
Z4HFjA8JFt6tnz+4F/h5l27h6fEWyNO5GgeIyj2USCRa1ldcynN99423qvGgsmxNERmg7tUcT2fT
2g8tWvc+C74eFhH1+4So6DuCGk/Wb5dd3WrMH7kJgLZmQ4Oq21TiL13qb33Hkp9shlVuZVSfmazG
Rx89W1KvmbnzJPe2irdgJB5vm0kkh8hAVYww78ZySn6woQngZsrgurZ6vm3L/ItbKkuFXW9Xh41+
6QcldmyKo/zxNo2iNxmT/mJ8gF9uwjIcYB5+n+sKd9UcbJltNHjCSIhS3cGZsJZnyLvbldzFnd7E
et/AxZrracy5dPHr2qr4FQb8p+dW/fT41rhVpJjBbmZyUuTfDz+QxZxbbf7nbZcSAy7bKx3TIosl
wRocW/BJmwcSewPBJPy1rBSDajso7GbgxLqQpFkEQ/ydW0tvaK75451UW/MOAZytLpuS2O4F2/Bk
QE16rrT8zUAmAKfADTr2fDotW3jd3HZOxpD+qRUtqZV/vUDPrzSFYa3MyM+dGk4u6sSb8evDyLaD
Wt1f1ww11Je7SieDheYMYwfqog32oY+68Cjc1Yb2o1FsMgdZK3u0TGkIecJQo/8Zme02k6e1BqNz
L9eTdJ+mNX3ZLSI+QNJzn2u87B3ph+tSVe9kVdWFYgHPsa57PxRdbeYmNz93gxuwyDdg/GqsrB0M
oYM0QpWtQ8ewfig/q2p9bp3XHIJlsTkGOvYUIJyUM9aMX5TMT0Zp920aJ50RkcLZCYf8MchA6Btu
mLz1s5rxuY66y/rU2dOj1iLIgK2VtLacbKESBbHi/3mJYGrkffBFJuuhgUPSw/O73wJffRvaaXla
WTLkK5HejSb4S4M63j1Y4wrjGDrbTi46+LFBnyoETZaTb0f6Hi9z1iZBOeDWElnCdIZ4Tf9fJIZ3
v6bjW9iML3QSwCjnXtykiedDr0yErJqMXoxcXwc4zOVYb82/J6C9PxVjNZlLDANniqq9NdF82SiN
XqhQ8QuoTQE+O8m4E+oYo8d+divurs0c//VSifxbw113mRasQtnouMnDaPxt17QCVSZ8lXcBxAkv
EOuRVx/yTspRa5qnVaRp2XXGZI62wZNysHlMxD9XrMnZIHX7QuTS7RZun+3dn6eyvbR2BI3eU1Mg
sXYTqrf7xDPDmRgP6+UdEGrdXBUORbnODfRMW1N+1gGAFoxQ0fFhDiSANoooRBBl0707JmzbIQOm
M0NW9vdiRxcX6TyYHa2T5Mn3n5MlrF+9Yc7VFMzvmL39VzF0h6pKw8ujMLuEe/miW3WIAPghv+Q/
PYbVftTJgS/pDeLjAstHqkt837XwecF57eoM8TL2gltxKqhyzfmfUuGPaXNb7tVnRT86du4+RpI3
JDyHw7BAf3a1OlcqeYpjZy5Y3fktrAL9Ei1LpsGlQbXwZP7w5JHV7Q+8tzfV9Ui0yGX4amt57CZ4
3nKq+1zH8zfX9NMt2tDRvQm0NFVRDjUwfmmb9aAm01zqmUUvUTjuyLytV8C8n3pKl7O3bgj2cJ3c
dFhlnPDxQDXySez+/ZlCeICBdHz8V49v1a7ZQBjDc0fbmoAkr9h+1yB+tey54gxOewzFumrNdYCv
vgeZXOUPcP8xP0mK/EVQazD+dAJ6B7t88TFvdS7y8n9L+11+f5gxsZvi670sZhg+UaaSrS825fwP
nF/yY6s7GDJBM1xJNQnkEobuosAvlhtg8/Khtk41sgYc6jceszxgE91xRInGe8hvNQYesMYdN/u1
gxFoSA6Bdi6WuSlUi6n0gcyL2YpDvdQ/+RgNR+eozK2I+NFA78p5C+GF2BZzIpW/XezVr1x76RNy
fS8WkOZpHcxyGRbgklCBd/hkv3QL1qge2614CPS2758f7KPnDzRbgrgD24hhGAkyd/WBPqMbqeqE
sQdBCDrdsB39Jxr4KBwQ5z4M+99bEwTPlWh/DR6EmaQPxK9YO/hr6I3w3r9rzJ655glyIA0ShbrF
8xGQAe1EQuKFcse2zAjnXaBqcwrh5aub5vmqAczlaq5Oijho5uTXTB3Z1U3wGi8Syp6Av2MpvD8n
nqAQ7bjj84ExAfkn6JDt9Nf9NIMR19VWF2knPgFDNix+xjF1OmfgK7fIr5E0aIYdFPwXFuFSQoOn
qNr9OJRhtyQHhe0+n0lPys3bZMkYMjYxOgVfmHub3SIw/yEqQMJe7zfVy1Jyi79b7VfStAg7SChS
ol1y54fbTnstljT5JXoY4KDObwMdNqSBEpq5GZ5H6MP/70T4AyMpwJkNBV0MZz47gPDpa3q0yjal
td4nTq4E55CGB4ks5LHiDdybSQJFZ7bwsbpT5hUwmKs88jx8tJgp12WGhxvZEw91Vy6yPo3tAE1R
t3+CHvPV1nwbfIjDEQTgEuDNCvvqt1gM8NcwPJCV3G9Kw8umHxtYIVM5LWlh/H59gdyUh5v9Bqv1
c1j1T7nmyqu9so30iJxlAPlw/j3yv5qtNy6n31W0qPuSYbBMygJ3jjpV4zP1ebfjrddBAWb6aLd7
zoB7bIcF+q/wlpLiGhonDgPwN+gk+qpkmrXtp11WvrMSAkkl6wRYfkMgsiJlvHnuv8aL+zPjSVhA
tIek3WCNGfz1TL3XrU4QCg2Q6dFGN6izqckGT8FIZO2CwbGpsriaXtMwmS6JwCYIbqjL1wEmy+qU
RKtX/DwS1u3hVSxZYuS3u87+RFXTFxNcggoyUBrRs/YEzJcUpEfPoPPOzHfZJgeI/Mum9iHus1by
khoGjXBGlfGXkO0RRg6iJjyCS1pTxYooErdZxsN+9X93cfpbe4MrgO1QTN2dLBvMYds2J4WE/Z/4
g8p4giRxtJZaeRT274if4HUY67HwBu+r9lUJLg7bOU++OqriAnpbmKcGC+KEgWsZ3R82UlIidRVk
FXgG5NOgV4mxtkUdgwFPqmZfSf/OoabJia6HjbDzYBmoki1pjlWyfmtbbQ8rxRTboTWApegZQiQ6
5Ayom9xXannytiDYt637yxueuRZ6IzIUeRUSiJvehgwBj5EGRzOmJF4u+lh5a5sxT4sdbpsui8k8
vXAyHVNxp8YV8nwz4mqJqPoMPiIr/BrWceWBnoH69YZES/vEar233mQwOsGZCREymrauySTTfh5g
lCksGHhK2pw2/aUJl8JZDdDcjc3RaILSCbQiMN6b6/unhcmjNONprFCeekP6DOn2V4tfGEAvKkNo
hiqDHnnw4unZ79h0itQRPApEdMRWa+ToR0uRXyD9Lv3TBZWCNreiBvnKlJvBJ7bQ2O0CKFObT/6Q
VIw7pKfGzEHORKWKIDHSOcp92tSl55lDw5M3TIAmE37/u6MUXOYCmCWkw0swfed+IHLRADixXnsF
NPgz9Zd7lEa+TCqowfVzXE4PTkrQvmzgDFmcsaRq4Se5DImcP8yk2y5OX3UvmizehDpMCynWCZ0V
Rsk4mfPUk7ylSe60MEe1RoimKWzkc+yD6a9JBsX4zUPiC2Bk/d2NQCLnKm6PAzVyN8DiKKch+QAZ
nzwTXPMNAMsykeYJV1zvaV//169zWyZUAh426w5TGTuyFFHZ2symBFWCCGm9j2sf9XsFgRpNyRNt
ojfBO0hVgb7eyYkCjv6UMzLWuZ1kVADfiBAh/wXR57K1XbdLBAVjWk3V2ceIgcbQH7wU9DzhmEG1
GPfa4XHd2KsQEOz85eSkP1wQ8DUZxM9n1Cx/H+MCheEWZP62/AkRusDONjZFvIZ/W5jSRd2AzOw8
fQkJwD6I0n22isDuqk6qjPKVltb84knf3XcfqHgTYqgdfNcsTp3JAsfafBEwbLCaKvgiWgHTXfZ+
C5WrgxtUKAQ1sz7xEM+cYfzzap4zFiRVbuJhKjlf5J6npoLWBzW20ltUJL29thYPAY81Smm3S4tp
g3tAPTWjlWCpd8sY7FoD5bOqD0Oqk2LmBH50UzrZzQVXgJdA0KS5kpJeEHIz1X/eCDaAO4ztFQpS
YZZw2EU9/HDB051qtzI2jGZV/elLdOMhDPbogFPmwKm9ycH+QDzvOYnoJyHVd2DU/TNLFQ6ZwI2D
ebkIBE6+oOsNtNIPH8ZvBi/wV+QRmY8VxteYNEdRUXKr568ZxaoYuuFLBW2VKVFlAhnFspfzb72E
gI+iFT12utsewfYuK8gZNZMlSfWrcpOHFW+ZoVjLbBlBC3FgrqscwgMdxu9JgvhMhBM8Vv68tbEr
aAtPOaZbWFANvhgSvCxqa3VZx3+iGQMGZmReiM2eg0jC5WrQZNFI2iyaQLRMlfeXDCkSnTy4gk7U
u8q7DliDDwgrtZmuvuPXPsehv+76GqvLBlEUqt20YYVb9KBxiWRYQLZjeRD8oHhEwYMF6NBAAEID
ywQzB4KeK8HBIfOESwsbAaFhkvFIqNwY9Dc3QgmpVntUOBAjt3X9C0gWaF9PPq2cfQHnAbVHF3xC
bDiZZnxSMwrq2FYgV76IxBCX0mTAsv47TYYP3PlvcPfbMgBTArBUII2y+PHL0NoilJjTFOJ5IASR
JnX254IJa59ik4QuiTYKLCqaFw6+Ub7QdJ5z3vcmt5XSJaz4KNMuwqXkKriCkAcSZN77rYIo5Oly
jchL0CznCIj8u9Zjt8OYClg8/QLiVIoxLSLf/hFW4K7GFuMNCpWYvSEWm+RA7LzT2tM4a7R8Cmgb
YhJvmmwEvwWeaaK5GFubp6OqM6/GuE/SHnp+txW1WpsnT8OktDVM7CGBWdn3x9Qlf+ah++Ev61zy
Hg7xMC1l6IOZXNIpPCxQFpE8tE+IeHMHkY8z+mEnNPLYqaVI2XSZ6wUMk/E+yPw9jLuxYJF/A7Qe
ZDEeezDVuz7BUCA6zBBIO37HgQoUKcheZ7NB3hNnk2BPFfOyWxvxGaDhyro7OYdZK0ZEGtN7GTb1
az+3NmuJD6sewbSee7gjvQGqqt/2V88d5RgAretaRMs56iJmPyEN8hJhh5ZpU+CnLj1IWKb3ByFG
N1cyxj0+sltc3ZO+bbiHS/zzrgm1fPndJ2nGkR9d57CCarzBcCU1IvcLZnHfQ9TN8AYO12Iug6oY
lp22Kde2/t36YDC7wAuQT0x3y+LTAn5XmNVU3OJorZ6m8ApLQu42DcnP8ghCvhpP2JgY5q4Zqe8+
+eJ6JBAzUEyJM5iMfPywergNYfW91dQcQ++36EtvLszcBqU/anTW1RbITBzsPH/0Zqj3kMExerUO
Dw1C1UAOepylMrw5FrY7iSCMHNC+YyZ05kX3myWlJ7rcJ+qWjWfMwF4cwDzR6Op1hbUeV8rlyjcI
0fO+iGv77vTs74MkOCAW4e2AGCfZitsBBMRh2NZ1D3QBT8AQ7WC2NUdq92STfyxxycEEyT42c1CI
cEaIaMOzFDQ+PRhrj0icToWrUQq6jeKol6DsJMOEVJ9nfap5wvHY45Qh9ODrCJwd6gXZMRtGu1W7
rrBxeIaTAOGzkYUiEKIGf8on3bSHFWmmjds/vmCvfkfdru1CxGCH5Rhx84mDBCCERYgKJGES5Mzt
ow0B8KQeT6mXkCJgaVZDjGjAWQHRH+ybJSimkY5IriL7s2Xae13hoUmcm0GTX1qN7IefAGKyUsls
Iha7i51yrgayj9sqyUMy4NwDiiN0EmhqEvZLxTmFScAHbEFBWHDEmrNVr0s2ar/ZN96Z2pqfmkiy
XHvAtQhUcWtx7gTdyohTm8k1qLLU56JsweCFTkNhBqIUq3m/4BJHOCOr1EMqdnTiIkfu7TR1ss1S
/F/hchxa89IlwEzMQk+SxRtGtE4VHWJo8/pRibjJmBJzqVBZBY4bKVW/frExNJmp2bCX7C8GLbFX
a/ICyT+z7QzbpHNLVkuFszLS4GVEUd6ncNIhDntlT+YTPu6LaJIlJxO/pSsIxHbwC5y0Qgphyw30
SZbyReD0qQ2AkCmQO8GxAVP0p0+hXbgU7Dssr3wFwgRxrYaeKDCo45SmjFTDuJtDxH23gVBMHemM
q3JsGv/70MoDIgU6q3UT5Zbi/IG5B+eYtSMgFECATSGDJpcxWPMF6d/CNsPPSCDgBEP0OUZgaw+4
1IARBr0B+T5M8TyCoK3M+KER9NxhUQFhU0PwQxC/HEEZe87KQ8ynfLZYVKdUwTHEF8j9rV+CFDaA
gjMAZG0VDI7uGHOc7rUuwRVXcDvMzoBTYN8IJr/jEKliSfivZJyOPc7iKeEYk3wBC31nNmH5tB3A
zdYjoKHwNoWecLZwBcFl/Jlx/GMBBbzahdM+XHS4H2hY4MSZKu+2Fcs+wjPI8TtIv5dxrM5GOVv6
XqxfjHsyHnJmYyywbdqmQknDAQSVr6MnO2pdRkP/t7P61iEMhPoA8yTRP8D21ftebj861BZ8ZjSj
Nb3DzLhs4YieUVW4ZYdXj4RbIbHOoRWiBsa+g/Qp9jiMCfs+zhkvEc/bRUl8mIAHX+y8it39CK5c
quDstgUl/Qz+MD3QyXOIq6RbMQSizcd1gI791YRBj/oPaRYFwkI1oVe52SW3vV7O1Tbvan954zgL
8ElI9z3aiCsH7xZ44qdLolui5w0ipGh2fKyHnG74jGSkAuQMQqDWKGphCubLxL+bkCy33qPfgPdF
Z2+b3/zhU8YIXCcArmB4AvEYZljoHt+lmMMKIwVa7MQyQFpzFvuqywBnEpSEGIa9u66Tp65E+1BE
nTlNQZ3kgHREyeIIGln9MQD2LTH5in27YmszwEJ2Q4xBEGHsAw5hu7arWBDKxfabVCEOPngcLyDJ
PghxKacWNuiCI8aUP76AiQPwpbouI2Fz4mJOSqbGDZ72+nPQ3RvDT54tEqTTDBR6IIRk4rOV/4e9
8+qRHMu2818Z6EUvly2Sh4cGEC6gYHiT3lTlC5FZlUXvyUPz6+/HyB7TDY2kCwGCHgYY5HRWmoqK
CB7uvfZa386nTbgv/baNTeYC3ZMOXeCGXPGeaWWMvS96jissGNLqxLYwdMAreEZrS2z6SmxrGD1T
VY8+vquHEjV6Uw8fM5bYTZST0MyL4tTW/X7o+/nWTLiiPUktbDUPjH9Iv7ntSmI6XqnGjXlLDc9x
U9kbRxu7zWiQqQM3s9aNnBuLI5a6FtcDsdA1qjle8Vycsu49qVLnbDQrowia7RyMhxZHv481vd6g
BdzMkW6sKxke7d7EaVW0a92uwmNsxRi85mk1JPX3qm9frCbbTpnJ1ZEn/dZtm1snLDXKg+nAmVrt
2rj/FqjI2Jda+sEgNzyiMYuVCLFZqsHCNmdqm1n28WPv2EdstjDGPD1azQ7oh+99X3TH3lI/ZJZ8
9pngivF6GoaxXwUZufW4ffKKUm4yDM8bL9M/s8F8QOYt1nRzI72Ug8c7+bCxT2/zOuz8XWahJ82Y
/9cd8LEmjGa/HlAyZitRR9mnz2WCIlRmZb02UnT+pNGCdTz3XALYqvQ421V23J2cetpPRh9y0pty
3xXeXRINfr/IVrajxq0ZSkm2o5M+YRCkhATngjU4u0iKdG1SE1pWP1/0vN+z91Gseg8tPFBITTSg
jHv0Plk3lVPugnFqmDwi9NRVv2vUXB7MzvyGra5H/6n1jSF+xCrW9iJ+nJyUaVEyvmDv+1lZET/D
ihYysjlxYALntvkAKOlSORj+6zk3/KmbsX9O3nQzNcR2bkTLC9vjZPGjjNdIxiYqtSBILoaPcW5v
OiZrq3QgjdBplH8FplriZhCaiNWv7Gzadwx3V43R3QfYIyif3bVMsspHFK7IA5x0p3g3m+zsVJmF
ide49Er+aqMsxfWQ3tp97SFqrooINa4IsmAFnga5jkkcdIa3MT/XLS5EekrV0N9GLcKXQ9MRpXWB
GhRskd66XTgz0ZRxcZZOdhnUU1XEREgHrdqrgPmazCU+9nL+bjdJdJE5hg+jzygouD5hCZBV3FRu
Ijg4MJD1jfY5CfNFRZq5pf8m5UVC0a0Y8BrEEVaCvx17zYUeMsBIzHuEt/VbFDT7MOPKz3Gal4fE
RNyra60/JtUizK6YC6ENuV121o3pvdcr/di7xTtijA64AbW4MCbwHcUNlrrnZa/BvmySN1OUsGH6
8UPJIvfRf7kK2v6lLzT77CY7wWWYwI/ZFGPvoh7PJ6/tTHwn0StKowmoETRKEMM6aJDndwDvfkVT
fTczhq2NMT0FOm6EPnUqXkft5Oi1etWyZq9XVuAPmio2thVzuZC/45B8wGel+Vofvg/6YO3NIiSh
yP3VL0BoMN3TEbSLDmqjfp9KFWzbVDDFnLK3GMqGCRVCTXQuShD5CQAIJg7vxbow7pK+yDZtXfSb
SbQXrYtue638YWHKp4+jinQlHsF8+jkEOsHCnFvoxEjrNXK65LZeFQxjQrMxd4Ek1lqNyeCnRGLX
vVTbph1XolHqkAu8YwQsHzMnn7baIF4hd04gS4aR247fp3S5NDqIJP3w2mjtdy0r0pWYhSK4hQQ4
ZPljqHGZKmO8FMaxauHszJIgiDLx8tniZzuDQSNveu8GuIYaEa/HxgMZIcx0LcnnQ/ajOsVsYZMo
zPtNUxRQV/T4VYn4NKWZ2kszpuBLNIMzblG7UxXfubG1ihwcSR3T8VPQyJvO6XWetV7Rzzcpmk+9
xPmbkObX6P25DN6jJFA+MCricYEWH8fZfhjKRNvmlgN8pyJEkxjzg1nGd02ur3nDJ/epOzx2Djpc
P71Mqq8eyZ1uy6n/TpKhPOMpfbFJUI1GcBmL4JI342NY4i2y6+CR8QaNn/kej+jvqaTeVu91G6FP
BUZx7r8pQ6eZJ0WaRTHdQBfqm9adxpUTt+m5VDVeTpUmaxAw3F7pdjmvp886MNa6mYhzjztbjs2b
4U1o5y3fmCeA3JQR/CyauD0NCc+UN0NjSRumBrFeZGcjC9KvDzzFq46RzyacgnnX5+GP0k2Wmi/6
Kcig76w4arE6eVvNch2sDtTIRc0MslnaOUaZg2z2c9Xyyqf5LhX0/FgBgcJ+NALvXiO5yRsYQQP9
zjb1wi9K8y3pP0dEgNUQ6sal7Sdupk4kV5iNP0ahfsU5DY+YMJ0WP6ewxRgwIHxmlv0t8Wi4U6Ne
DYL2QWXirYiEC58uOBg1YyZZhKiK6LDVRBWYJrtSa40dOUWTqwluHpaNTTxY0d7EbEFiKdlga+19
d7afGmXignZpx8NCX6sQCThUyVb0Y4sOPOj7KqOUmgnh6rgCVvOAhMhFOljc5/DTaGsi8SwgIBWS
pO4+xS5UzZ21aRvx2TFt8AzxMdJarma93VDAZ7c9GinjCkWNP4cHVelIXZiBaLlE5KNUodKP3DAa
IVfuKDGhFy9ChC+WxqGW1K/wQYk/mYo8vcqfA23mhq8Jur3exG/vGjT3VX909OSzi4LsyMKMdzq7
F3d24gOWWaAHqn1oPbfeNQjZMSu+fTG66JMWwpB6nyxFbIITXWbj8zDhUTI/I9n95Dk31k6CHJ7E
Yf1W4WU2xyCg2WqbNUm5nTcm8j6zirUWzdu4BxYyVztGSlA7Wzfc8EDfpMPwQkjv1eO4auKl3cai
ZWq/khEPTlcdSe6wU2q1jBTstjmgvn13K0RmadIX9/W0USNvPJ0mTEcNjGRvbR2bGomjMoPyldbW
RUjKAisjbjkjDm3pcd+CqYMT173BXR43uAORQCTQsWCkv6a8A6wXJu6W+S93GiBAkD428E3LdStL
bh0qYJioWec0GXhqazNex220tlxEEjXRWXmR9Th7Kju6xvjau1G8CdPyiJ6WrescE0etUM8de9sG
k31pGG6dkHrWCrPWxjAMnHLtTteH6gKJi+lYv54j3NROhoOsbufGVwZnjYyy51ihnIBLOmK2WNl6
xuxtLEAESQJZQbSfaeJ9nXrXHHu61QRGg6dcPAMzbDZiGQet4V3fltyQtBiRwBM2QhiDXN8ZyhtD
IBVQE41+Z0aXlJzPRqgPU3jW4qDLSTwZ6TosEeHtaqITMqKH2jZ3THaDrapJLnSUjLGeG3T17c4q
c+mnZsrkX75W0QBMD5+3EBibiUwemHuQm5iXJKr9WDRW6Us3O8C1IhLpQ/arfZCBnz2eeG/4HtBd
eLqTH4zcfjSj0sOKYSCqUny0AfFshgXVR02LP8XfOr0ZNrU7NUxxeSOGHCe6ojhVLnYObZh8MJeb
PLK4AUBJWAUG/v6ASH0g0ecdl7q0L1HWh9kAKjGUE80XxSeQEP46TgMmaWqVMpfzwRohC3QRv9Gl
Y2sncY8ygtPODmmc+9cc+2Qpg/ShKbP9ILt+ozUBlU/lHkYEABp5j1INGBZHWrrrs7eKVZ6rJDC/
h1LkR2/RBhcZxW4mkh1DXWLucgUTUuJXlakj6JUXoDhEIuDBrl0nXdHs1msHDtia5/3gFlpMzFLF
fjTnZ9VK02cSvuobyKEdrZRf5iht6IDRmGa+C9dlM5X8JsfhOSBAIjnv5ING1tdruMe6401hh1iD
dITyDmdLnMwkSbvxRx5k497L+8q3Sqb5rfWK8QLPptOnF8QbSBui5CLL69LvGMzlHTr5YDfF2pPF
j4QEul67OhSDCbwUntY+5sV3l6kRDoHigo98XYup5rvTAtWOLD+NdMgX5X3vxa/D4k+23PvZ1EpC
cDvcUfdeaAX3diaYZGfzxU7dcztqfqnL8mRLbQGC1b8yb5h90slcUM6cn3KINnlYIAl72nsI6HRX
A1daecSCSUUiPat4PskweNBN0HwGwLJxqjXqfydGDQoWVKJBAVEFkE89igjdOTLXLFc4x1ezl/aH
AZqLjNDQmtDFzDwX1srJP0Z4AZsA2juNkN5C141XuRagaxI5ybG67yZqYEmdDG+iIWsJr6ZTpnvu
g4rZhcO7SDZPGHBOhh3a63kGEwbw0NmXIMJ437jHqW8XUMu08pLyvqoje60VlNphZ77ZJhHy5MHt
NW1LiSO3nHKrRkHA7YW+Hsdq3i4WOHdyn7kflwdiUhAYasGYzmtOMyeC6CiCjVCOhzhOd2qaPmnl
stVs866lO9G0djx7xXQixmtvajVtrIYeRCnZbnLuwR2pqOOkjBuvreptqoonUdsXIdz5phmgOIXe
kPpokIc8iUCia1PuU5iAG0L3CDvx0Ec1pIxKplucAZ0vnVNtRdMKh+HGLoR1JLvIpTCmwcYdxr2l
hg+9zzFiVmWJh8m+RXKk3kQzWOejsd4wz57PM4O2Oc3FljIY7wRElc5OxH5+zgr9bSAR9BgsEZEx
/Yi8LL8FfHbTpD/GbLhDqlDnykZCAnJPSGrMiNgg6mC+OZaAs7e1dCw08+hbAvaGieH3ASQmFtuW
GDgR2w12zF8M1CSCR3RryTHY2Z0IodUYz1riXdIkvxgiqHBw6toaX/N9SPAnTuLmZOVopZluvKhB
990J1ErRqc8+bvMt1hCNmwT/qPY73BkcKQI/tWreipRJT8sZPdu8heOMJt0D3xxyLe3rxdVozwLD
AmJ135Ybs56eWjYD00tQl6QFfUBQZX5EiMHMJW4c1SIlEuAKQ1nCGpyfgjACzgtSEf5s1OngbisU
SZfIjhUiz+DY2w4E4bkDxbTPIQmC7NMqPMfHyfWmlWW3DmZjK8FY0RCHTyRncZZnmcUdn7S4rjak
vBog+YO05TbEnupGDBoMp9V3MiYwELhHBm/bbDHvTww6umi4N0qNfKAuMI6EnnMU5UMDIsbpdqmD
CQ3vxZuXKm3lzrVFdlFfFwpnui6MxQmcnBMqKtcWWzH+ylL0X7N/1MOGgTBv57FuaKp0Ed6nto7+
cJtpybRDijvrGF9WhqdV6xhD7DZvHyq3mFD/4nhlBPaRKHOwJTSxCnqj2JeG3JJJsffWHG4Y0Fhr
kesIAGLayOXebfe5Ors63f5oa5syAc/twOfHTzhAk5lyLd+YmpOuo9FZlTS9TM6weKgPGIdLQLYr
N95EroWCc0cKbgjh0U/xMc46MDVMkF01Z1vnCJGnPdVSfzGQGSFbhlh8qAYV2bEzSbYXz6Yy4gjZ
eh55/sZAb25UeT926jI0JnZ2yocKEQoLcHTJg8hbh3Tt8BuQMcbbrgCYqi0hEgT9emWNjrbXlPGm
Zt+IHwfE95AfRvlG0y9zA9gszUpLlZWNmroJ0RyPo149iDDfKZKkHHiNdxrL7s4wOtpTUXVEqZ3v
lNM17pNznZLZsLMUPgKI4kuNtXXVTOpGq3p5DC2LZLbdXSqyb1snuTO1O0NG0B51dDbRuntB7bSa
Ky2kYXR1Im7AgOVYTfwO19teORelPmDVaqLwjpCvXGHJwOXnQaBYgn2Qgng5cMVhTYKvM/KGE+MM
qjcCRVbKsLu94riKVHHvyph9ouB5NZl9KMj2ydGEhhCj0QBh7hW1Y+9dkYerQjpqR/OEy9LBypkz
7Ed0ebr6Qo2CowuSkLUDf44vJfJOEU56P8QhzgAfSe/6bVSH6QkXsLu65rsX7WrhLXfJwNtwbknU
xVif8ao9Y08CQAvetSU8hSgIQ55nkcosTjaEqhLOZy98Kht3qVzUxwhiyNLcnU6de899q73Hg20i
skXcL3Oj8a9PhJADkuuMFRDrK5xIDOsptma7Hy9p7G5mDFKHBsfrc1sQs5srazVKqBVlQMwyjKAb
RFh5nwGo0A/M+oNSxYPXgzQzNeVf/2ZDlqQsmladgzJxuXOkxDJVVDwp7x03M4XnWLa7K3WAujle
AzyRm4gfMcj/UDUznqk98dqUYYPX0SRynbDl5PqK2XE5HiHy38lxmM5XSyqsEsu/ouQGLBAs8RDh
lqxjDiypQ/jG53sLTMK6Jc7erAOoLESFphino4GfUpmJ6Zu1/PGFX8utznqyKZkXKZdKh2qeZDHh
MsTSHrSK55AVq7GUgapdUjTXD8WMyBN1Ymf0zd3MLOVx9HbtyNB5SAptD3X7oLOE5KFkCOyzqIIZ
pkYs2C6cy/Xn+wyLgCecFzmSWQzxIQkt2znUOAqJfXMlxzgTTKOhHGG1Ayy6/muVnAOYJiV/jTkS
PpxU8kyYE1JYlGIyvfJ7dUUQExQHeVxu1NSkmVwnyF976qnPoqSGgOnBraxU0y7U2GsRujI5Dyp7
GtpqIMTqtSTsCOKkDiE/Lh7BDawlNNfUT5yR361W1w9yxESFDcR7aotDs8TseuDZ190oOatdNmkf
BhRIoNgRaapVlTsT5un0YujtuLYIP5ys0gFPO42BH3ecjwN+OE2V8ueYCZJu6Ls9KKsp566UERRe
GwYrkCGAnKol10gAB27EPCV4RKPxAlh8F7VVfINLEfdpBI/fnrP0YbDc7ZQYcI5m59G4hijbvL4t
+KxtcOWWQQHRx5x9R5fNRx+gEeNWiO4LYxTYrHjpEptxyxh387cxoeLLh7siUtXzBJ2KJ2kML2nx
DVl4uAwLMD8ziwAbbH83Ds53XVh0MP1Y5X7/xRBpjfxcBdN0l9SU2c0cErrJpxNx9/a+sSgWr/Qk
I7J7rHolztosD7dWgdmKo8c+5fNPjT/fTKQlCejy7sLC8ehAAlhHkVe+mGW5DgJV3plmWsKVz7kh
dcqBLJMsEXdyqnjsGGNblbvXtBDL7DLpNmUnSIwO0x0sfsYZ5OqveJhYYaeyo+RiZIky/PxKZOHu
G5+wqzVnk8mCH4MfWzed/o7alB+nSIwsX6mer4B1Z4pBPmbCummCeube5dxpsuAcEEZ2mtrGDwrE
m2mKsD+2iUUwbDCQTJWOGv696Uf6x6SHSwMLaMCZuIrBjm2zDBAzObhj6rDWofS8bGsZAKFDK2p8
K/SSoywoiTsO4DvBvHjJQF+fVKwJm6pKZv6BDpZPcg3XWGITwTgQ6M1+yQW4d6dB7XHi5rTJi1PQ
yqdzi1YVLbCuEFKWIZzbYQnrgiaPtoEg7Tw4mrnRs4hGe3lJgqglsJ6iyvN9ZEMY3N5oWuRtiwWP
SRTEGO3qUpAU3/ZNwCR5Go6lJY3VldVLYeetimEoHrSkcbZFiy/v7z8d6voHuAPntukZe9A8Z/tM
RO9YzQ8psfd4LJudhQq5GUsDHDww8Bv+YJt69emKq66XdRNFjGCTF4dYly9l1G2veK7GwmF/JdKN
eY4zopuXcyN6HAuzWXlQcK4HIoFK0BdFtrXbDOtARfvDWgqa5NJFsyLgOYzhF0qtzDd1rvTz9WZb
xtYP2UcKkkcynLvlQ6+TgYLGbeyT9pbRyJmb9HK+//VD7n53zFK/rYbyYUBLoF7iS5Yd/KgGkELX
z2aRFBTvQ7/t93QE0zcRuA1p6w47QsWbQE6WeNCKdlN3jXorOmpczITiEpZ5fMbDwBcUgobEtEbd
89IZWBDccfomzZOtIu9QOH3gz2GefMt6h1GtrdFZNLaBKLGsaMnUDxW44nvs1GelfxvrIP6EaIOP
w0Ci/qIGtaWEpxZ8hnpE2MImAcB2mxdNgyGOFeU7Gq9yalI19RhujRQXgIXV8MqQ6TAIrAyUdWHX
/YJ3NJ/lZLykeS4uTfxyPWiDwMsgqbXfnCbRfc4U73asAh5EEd5BU5QPJhiLIbU2EHa56Q91ccFU
dg+TXltbIuQft9A7NSN4G4iAHEk8BvsCpN/mik5Q4XA3LiG3JJmqw6Q50XMxeQ8TEPabqTbi5z42
UNmcBKD78kWx5OEkd/RurCnVZw7uTmrJycVtfinHtEJ7I9U/t8CbNQVutAoMHLUOa1O6rBl3QzKk
923FYdxaKLoTd7pDMsmHLzZaMkAACMMFr5LtsIhA4w6QCOJa3cYNUXnNwG+w7N2YC/30dcOvXeXh
bGdYRdBP63goo9BJRRvbrxeHvFRJU8xr7adAJrLCIbUNGrIt+ucE0RGX26idxojECt7f9hxasCTj
9HI9T7SwGKHRORaJFRCEGlXIKudC2V8B7fPkzQd0ChqHnhGjk9bxBziDe4cT61wTGlzpXeMedD2t
N8PgQEchdr4Jy2a81Nmva4WTc1+jfYX7ZA6ds00zIz193d/L1JnuSrd6UZb00G85jSKLYCCGj3oj
EuOhYvvOjWsm1kPC7HW2K1aR6NZEWRqaiDX9wfYapjWdCMgyTA7a4xQceFM2fu8FmR8TMFkzPD7q
OKpuu6BkLr4Az5klufdfDwFToYbfR1V74YTV64Q5cDHbgXVpq+qoJctOFVyuRzuyXgItyHZGzNwR
bwBMPLhCFU77vdc2yZ5bLMITMCOey+WHWLVyx+aYZclCeW9rBNHyNMBYwvFPjhgvVZP/sKARdG1f
PoWNfsECaKMB2XxGAe9rJOOfioHeSkssYm5Ve07sor4l9UbPwOXAWTJ9I+MNh235Nzmkqnql0awR
d9+iFhjnqrTXg6k35ys3ppfV70ifLySZMBN9ZQ1h7mcDLmYm/IxvZI2yV7GaJrJ+tIwEuKw2V8hv
ykRIdMK6V2EFtiCXB2w+N0kWVf4VI2OoxLoLVYTrFacfXvdfAEW4OviPQUY7UtNgKhp5e30oBiJ7
tVPk1jhWA20T9QRzkZNwn7X69L2PmN3mbXtLCkc+esMzpIPdnCXRe5iVyk8tA30ytr1tqjNPgV+z
u2JSexXn2z4Vd2XP0j1nWTtgkI+sCWADQ02WuPzvLQvxGUUAtGRu7ozO4Qowvp76MqJWrkPnYOBE
IksZg+KpYR6DCwTw2FJOXvu2Spmmj1kC4/jSqWGmCjdtFpe7ZXEE4Yf4lw7Sr8T/vx1zSlo8fmJP
Chln+wLeV8FgHZJBkYdybOyHdTdulM0wWl25A0aSHYYUiiKes3jTWl5CX0KJbC9ZY0gDDDTq8aPV
MbUUqemzNIlVOEUA5eTrPzWSIegvzdooa/kiXJbCeEks9zgc5ItyI+auZvFWtE56LkBYcRr15aov
bLE2FgSmJLB0CuL6x2iRfbrSJqcGH4s+dfB/S9d5nNrOWzfNL/YyEkk1Mz5UJmNCELU+0uPAEEfh
pSXot3VzKzloQfAkIQ7dNpw99bItBjsq36rQXcpB9762UPH8UKJjBokJrSeOtLYTFSJ2LSqdIcBJ
dG0JKtfRD6wc0eYOi+kwGg9FYKGkpvVHVU8aY3i4HBKc5qrhlnM9K6+nJqdnVfQmI+ETGLXSpxFk
+9sAZcotEQ6ujyozohOm3nDdVYCypQMradCEB+vK3OtG+EshG2+zKWe4et3sM5wxouR7DzvPbvLs
c1x18VPenanoq2+dlVP/NHb8BBDE+Tp3LN4Ay092S9QjnsN265ae5XPZOtvGbYtjpRVcTrZ4tMCh
1B17sZyo+UEq82zozMpjgty3Q+D+InRmIsTZvwpIhXetrV7n2Oq3UBiRBgIreCpZ86kiezdjZPFx
Rve3ZaftRzB6AMCZhDI7IumZxXCvQxqyPAqwaveg5JYCXutYR3I9VELd5W4huzWX7nwTmjODRE6y
weHdraJpV9QUVZNN6FlGKL5FYR8UBpmz5Y1vIQvvTo6c3RNnZAoBhplXxhn7WHGeBfk8PLUmTaqb
WS8cW8nPOOvvrTx38YaERyZr07pC1d9PldHcuLxtV2nD6Gwse2d9vdsvQ25ktul8fcxT91i4Y3Vn
NDXatEFdcN1yImDfH+ZOP1xvZnKJTzeWzmXM1jKTNS3LDpLrn051+J1tMQq8ozfwhDjuJg6bh9IY
TF5l1zvKbLi3MnNfL2ut6sq8bweNEICtjrFJFtydzyBL+g3u0/xpCqYZUAQVVEb7Jxe4CIQjwWRR
AQCBuPhgQGc9csHgi5p7anTB3hWpq+b+719Is0Du2aiGLFlHd8EiKUxZ8Au7mNwSuP6BvCq2zVDK
jL0mMCklSV3fyV33SEv5rrDbMBrn7NJEyqqqKsDtt1QVUeEe7RjswmA496JIHsnDdfBmQncJi3Gc
tHa0Zi8tYzCCrQjIqvELPTtEY8tOuT4LLr2Hvah20+quCxnJmtw0On+sWrEm/fkNbyWIaSLbvhT1
rxkDwiHDG8h9K3Tp5KL1dR1K7mlMf9lVdZgTopHcH8OdZD3ApSoUZQ7TDCIJkNKrIMIuN271cpz2
Ws2Kt4XVdhs1+e0Xklha3raPUpasAYJdGui0QRqE84OTaVm1Cm0nWtIKNNagrpiqJOxQqutnO50S
RDgUEc1Ijjwx0Ch6sqzXP5qC/llCp/FlbrCfy6FDbr34rVbFLsuz154R543WyrfURhesEs79wnjE
Gzg8SwUgruwXouj1IEGyvsk7VGG9lPZTmuiXOILr3xUSCng+5Id/o4Q1w2HEgmkbj27wEI3MnG5s
+TG7iDV+iuWuJkW2M+uGm89dGtx47rOhPTvmSyNeWusJh8qqMe2VQ/LeEpiqqXlMoa05b9ki4x8L
Y8+SYAFipdt1xd7t1n1bk1l/m9r7tr9fhN5/082ocJCaJJWFdVtKUu5adjRYKoHOG76MoUT3mNc1
FddIjjFmmwHm7foXlKF4jg8Ya/aI3W+6txhmG3YAtBOwzdpdRQKZY2DJUi3aF3ZNMgeNCA9iTr9r
O+sR3+aGdBZ3nsR8HEbvozLtTVHCFZrLSvPTUN61VXc2AYmg4fMorGSfkRUNSwUaz5H5isnlDxxK
z+wm5NVd9iG5hTwIJ1lAOxZ+3XR4iPpu5enc8pOgeaSphH3E1Jh0dOeVTy2JC3BkKfmRDtFl2mhE
tbE7D0FKqj1iTxGkVMNlslkLJlgzexGs3NiEBqZ2nJua0Nky5vLysUV0XzT/m12q5p93qZq6FIZu
MBy1DNsw/ry2tmjqyuvGpEbVLtcDctfNtHxI3bu0pdyvralieMUHx6j4YDu/f3r9s7Bj86XuYYNp
8MFfUG+PIqyBHGhFxkYHoRM9klLcf32oqG7Lgbbnv/zlv/37f/992ffd196Kr83VP8pqamLEwj99
+u9PZc7/rj/zt++57vX++2eX+AcTufJX97/8rt1nefOef7Z//qbl0fztd/G3//7oloXff/hk8+fd
4/9ku/jDZ9tn3T/54h9Wj/9h4f0/rh7HuO+w2IOnisf2+/7yPywff3nPss+//Pyv/6Nsu/f/yU9+
bSF3fkM7tdGUPIv/M12H7S3D59cWcodl4ozEbdM0YPsty03/uoVc/ua5nm3zVc/F7+zypWWH9bKg
XP7GthMSNHzQl230f318f3gleby/f/6PO8h5BH9kC+uG5K/gIMVRq/P25Nf95R/ZwsitY6ZXmB1s
WWXkTXmjykCfyCVoYpVNTFQioz7EpXuHfHev1cbFlR0Ux4ioS6INhw73nsiMLdsLnHktYxKGGBmH
VWnTkdtl/q5x+BWa9sh81tn0uIXyDoNhl5xMSMYUR/iVcOPgeHvBjNptcxp1onbFRsPHSkIt7f0K
QkfZ5KgZjnbKuZ3dRKT/koSkKgNfDcBK8TpV9lvNnbNlxL5COmvYw9M/pbos9rSoz9S/jKEL76Oc
1ZF5vEdmTTxhDsbZWg8k+ppL1qQPWLohOk1vQTFNW7NuV7oJw2CWKIUx/DI3jd5Cw/vpQCxaz/Ze
xZxzDm6ZddD3H6ooQZZ7Dib1hjFIhGcoKtcuHc/BJNw7DQkdSA7A28jQ8tOJ7JoVcObFoQcKOEyA
4RYkiSrI/sdONJcKEC8AqVUTdQbCDfvQ6GgSLf5Mo+G5WTR/HcE+yE2MPwmdnq2LlWelD/NgVz4x
28JXFp0XFEDfJqe/YZfqbiSht9PAC1eiwcyKYtBXxga8APC36NyYn7lXnmhVylNkBnc23p8b0ovx
7HkE7qE6x57zNDT5KRg5paKatFlsPoSuy7BjwA7qdi0hz26kbcw/NdEMTDSz7/jti01TwaZgPnkS
tX6DA7zQfw2udUys6WB0zDvMnon8lMs3Q3HfqJp4iUPhirEAOaVhDagobImEtNIX87hLHF6Owqax
KsoaY03LCxvv9WFZn2njh9dn3+rhxZU691VBMhmgOXPu9yGrCU17z0aIUYGNB1t9mN97m+JrNgp/
dIYPJuhGXn9EDonbwBavdaduxlmkh5yV1yyd2bJSztzs+EWPKQuZad2LdVsmtyBQyVSTAsIQ1fkF
shxRz11BkhGVNas2kE/iVaoBftc1rhFZsl7Qbpn5pRjuKGU87OflxqKqWUk7/OH07VM6gblkx+RW
gz3P3sP7qedfg5nwvZ1phqdRMBapXlta6tVoIu3/y4q5+pcV819WzH9ZMf9fWzH/8/Xm/1kx+X9T
lf5/WHB6SF+eR4X2z0vOx/fm52dY/KHa/NuPfdWb3m+soTI9j02Bgh1V+tKRfNWb7m9UmZblUYxa
dCSE8v5ebxq/UYCauieFsD2DwvJv9aZwfyNgyO4JEz8V4A3P+c9UnMafV+PpnmUYLvw1x7Jojdw/
beIssR1wYwshw7Tpr8bN79JYWGBX1EPpZMzhGFsM1ucCmGwj9gVqw3CH5awU/0HemSy3kWTb9l/u
PJ5FePSDN0FPEARJECIoTMIoSoi+9ei//i5H1rOXpSzLtDu+kyqVrEQC0bgfP2fvtYtrkmJ3KvN/
Crt0fk9XvH8iX+fL0UoVhvFbWF9j91rpBpwqs2m4uAAjF2mNhAOtKtoPtnHgPFhMaalkmyHOrnk8
6SC1amW+ya+O+aoniUpevKQx5gSX3R63RHrNivLQcTcWvtefJlTBzhBueg0UvUyYsZCSQtcEuNbC
i+V+IuNvIaL8Oqf8oe0rlac7ngjdgDBrM5BoHlKAw3pRXGsR3iw/O2IF+uJKbYf5NDbUw4DNTyMF
U+UE54QorBko2Zx6uBM6PmqVFS+d253IOfjyY4ylSqRTvRQzGuoA4jaMkzNZzi+2WdwcE0amLZ66
7rOeQWwTqklaK6ncpltcIcd9DVF6dKviWobZtSs3RUo2dOhr74QrE1C06prPodG2GqSOBUprXA1y
AC6e2EvLth5kBk4yufZVC/6BqCKhDzh/JJRAL/oGOB4R49XO6mhpVwi9sTehyxkZoIYfupr+hOFr
SMc/Hpt92r9mInu16uRKdM8lbwC+A30PhfZEWB7ZmAAPzKNRcV0axDCYzV+wTZ6qiB8uefBCP0Ub
CSPXLp8scziR5kCJpifHyVaf3HPhc+C6zDrsLAM98dB7oVlA3yRLj16GyT96xIMsFxK/5lrINeU2
BxWSAiDUPoMfKkeorjqp203SX+p6OAWO24LlsF+l/0Z9uRq6ggkcGW2Wf250gexIPuN4fp+H9Pqn
ReI/nPMM69+PebzYjutS7JrMsQVJRL8d82Ts0ho1aRtBoLYXOZ9L461C17IN8uzFGrMb1xxQTEL6
Vk1ocKX9MrOH1jeuok2y1d9/Gke943+0GR5+/t//cvk0DJ5NE/4y3DcBduLfD50OkOEwSVF44I6/
QIg8taAMbYxKAUNRd6BuzqHYasOF2IBr5fNGGqj9iuoZJPIiEP6HVbb7MtqXU/IN/965a5OjiLOD
FQ0QMxomzbxnkdOeAns4zXa5bZDsYw4C1RXIR93khcijCKhzXIJdmQkgM39pTvaYVryeXUhEWriq
yYKrJvMw4acIc+0nEoMLLaUjIcIh4Y/lCpPBztDPtYluMuMptflMfWW8yqijHM+uFpSweJvq8moC
Q1L/lPHjj97Iv/7+agqV/vqXq+lwTR3hMhs0f4s/ZeQMonQmnQqL/iYqhkviDpdRlFdH5tek1dbd
L9eWb/d3vW5YXyzioRZh4+EQtx/CMfzyAYONIUFdOBfHnOV4qnDKGO9//0Hd32OF1W03bd0UNB2Q
wenqi/wpQBYBRdhE7oTKcW5BNip1XxQs3L686lV2LFoAJwiPkjE9qn0hztccM89trq31PL8xLTuh
aXsJR3y92UHCNTdZsKwwO5aa/SvXd7HYNEpRQw54vxQBb2oh2j26oGull9fGRvZgtft2Sr8acjHj
ZjpN1XhiXr0UXn4YAQr7ZOTomCSarrhasIkwgmvnksWLyR2DQGzXQ/3CNOrWJsWBvuYFSdBZ638K
GHPIUqKjxtJQeOkxqh0oR6DezfDr/lxo1iPzTALi0hsK5gHb6aqr0ZN0NFQDv7gGtrOLnPRoxdlK
77Y4oo/qiZndNcnFG7zth2kqzc3f35C/5Dzfb4jPa8jeLhzd+21VYN8Y1JG0w+DMsL2P/XOFvEq5
wYu8Mhe5FVsqK+qAVvRq4bYaNO9ITOwKq+z7HGHnbaIOIGL/SGrZuuaigba+/f1npLr469NtmSwS
1C0Wz89v9ULnSkcUOmtFRM4ZkdVLz6xewra7kHh5YFpCIVHJfTkPJ3QQVwb2BLwjkyUpd+9ocp91
2nPWdccoZk810wP9uHVs1dsgyg/Slfsqtdh66PyCb/hyLXDA0/cYGDhwm5uTly+VlhwrF5bknHy1
k7XDfnpMYJOMzrWUHXjy8b5lsOms26y42rZ8Lct0q1JKs4jXsZP7ZMpeUDOsCVo4V2G1TWl6LKSI
DpZpbbW0OgcBPgWrf26n3iJ/UFsYxCqltFHUYzQTADG403MUli+Izo+d/zA0165pfwX6pkqz99JJ
jrYBPokbRetpj77xDCVtl2QjrZn0ELK1x4pMo4qPxqW3X9Cz898KvyK2EY6PFxYvwu9OuYW+nq8d
SrzpkbOb9GDd8xAmwnxDrvUPm8B/uK+C2tR1hYVNyRI0OP+8GJByPIR9jmVfWTmZqmZXlDQvnq0/
e077NvjMdP/+SfoPladnCipO2+C5Nw33tycpLdFizANPkudUnyZ+RsM8mM4PsmfPajc28v4kElWp
dE/Ebpzi1F9bobZQdYVmQIX4h4/z17KTj+NZLrYKh//21Jb9p9Uw8RNXH0fRLXIeV4BQr4HRXbAS
gqECvIEusPywAB8NprzAcff+4fIL9eN/2zWg+zgU4kwo6EH/dv3rUG+BhbNrxLZPZEEvjwQvHv3U
2XFpFjoQf9l5ZzjAtJ0Q1wehRV0ru0sHGWwOfXORGvIbHsScyg7D3ISugmJ9HhZCA+9UEIszihpT
/vzSd94/LVz/4eExfc922U4Exxj7t5Jd9wpPE4ijKfL8J6AQP00bH0xIVE4vIoG+As8A0tAMziqv
fZLvjah6soNqmQt3p/nvBq8aPo/ypW7Y/f/+xjq/n3CQf+uu8HSTIsej5vptm2tdYwIs6eCCQtYx
2RFU0vciskcwiDbJKnRqyYpamGZyMjACL8uWY4NHEhZynY3N7oKwRfsRBPlBS6P3/NrxHahGdZ1U
i2kfNR0CWC996HFqOcmgA3MS0AM6FAQhiBzpXYYJQBRrO4gfkrhSiGvczm6laXhrXTv5ygeN5LwA
Sj980YbmKw1gjmJsd25N+x/b2CX2w5t6HMqaG5p3lMNJwnGkLwZ60u7KFmwXtN5/iIgSd+wprpLG
fy266GNUJ5kI0MQyjKot5OtrLIsrEWZUZgRHtPAM/uF6C937vQIyTM7Nuq1zsDRswcz3318lY5CR
hTyhWpCFugUxeZgHmFKaKCgDnAdOPqn/FsXZl61/6sUE9JrziwzOsW8wvW8xfHF+wlBN+u1iMNJb
0vQnfY589O+ctyxyEJva/Wm91tgf3M786A8yQjfXpg6WjxEoR+aYJ3XCSv3sxePGmawli/iI88OM
6idOkks8+Y5RwQ360AO/XDSsiguns+2lMSy9NoVVEHk/8hFAf8BiU24MeIfcZvuoQ5t82CUFzlKn
hvHmckygwMqYrYjFyHwAMej4bErG/ZMbFcuEWpTIJ6y6eWL2y35sAcDLxmSphz8SlfMDnMEKKaBk
WiCZXyD3EutkegPY6C+Z4PpLVox42dfMXgEiRJuaCIYl7J9i68n5KXYaBjEEafE15qe6AQdLQMRm
7D6INaf571QQIcr0bEK5WLbEBazdKodXlz3bhL1uegeHCmOvBwRoxZp58rCOgbl54O1XSc8Hni+M
QPEPmXACkH7MG6IVWJ0mzO0+H9lDX2T2gn8aVcnGtYH4pkS8rNOgOpWZl+7HtHhNJDomQfTHIeGO
ou9M905hP2YW/fZYaN8c1/yE43pRm47a52XXnFqNhUAVz16g8WxDvqVGe+4gsi0ApEbcQOpJp50v
HlkCIs2udl8cwsncDaB1mJEVV8UUHUBXc1jsTqoW0AAiNLjjgNNAzKuLQwQseD3STjAb4B5Vv0dI
ySEkbfcouyAVjslNmyNsgzgVM0h//qHtG7ZqJk9z6PAKciC2Uk5DvJFf5QzOsPrWOYmxQK3xhXMb
/z9PlRd/5Zq97nqsiBHabFTFsMV4mn2eTN3kpBLF8RfTm0ebHOfOLA7KkOYgzguE3A82i75l7wTe
Rimof8wUncFwIlPwy+Lg7PX5SR3EM4+xfN6eZotMYEweuBD0hdZWz3ZZrFD1VQgUsivD5uvYJ7cI
JjTqvWkbxNlRmgVvKiJxEOivededICWJbP7K0m984LNMG/zAPHXLNF/JAA1VrXuIeGtmbhoDGx2X
T1pi5Mt3RMvr2N/6MwDTq8dsbeELgJssb6nFhKSr0q9On1a8R1c8NYBwOB/qKc+kXYJ59QwFvJQH
dQxPXLwM7aukhqpN75zL/qIaKvr0FeU94bCjly1VjeSWyc3t/XN+8QNmQTI/i6G/EHkCAsOqlzXl
lTQCqHIY9tz+Ypb2Ttet3ZQNn4mDNjY6tn38JVMWmKw4tBXq7BnyK7PWnt1I/V1StBdV/juTd87K
Zk9G3TZqvw9GeHC97mpMLPZMMZeqneRmwylXLRyvNQmt1g+6nJG8ZVz90OxOYAKO9gQ2WIseeJzo
cS1aPf1QKkoTAWAy+ed0rs8gwEfvHOZkNPNxB0SBmDRVvTiy20cNNobpYg8uM8duSVQzC6tBI6Zp
LyZYUK0HdMAVG6buVIT+WXXI0qg4ZHHy2vvbhMW/JCm0LYMzZqMdIiog5pz6S8SPrfErDrSz+q1e
XyoGCabV9MiDlGg6FBRGu+1bHfaPeYyKrF0h1tqWKXPCwi+vqnwdpoyj2ASkALcw58SYE1RSDifB
RTJIqs+c/KWTyVfvPhWiJ1+PyDC35UwTFh9GlL/gCP9SxwmajCcqNOAW0nxpob6xQGuInRwpWfr5
ufnkIVjl+glaciwIb5k/2Y+iL/ONnu6sZmYy21Lul0P9rAksb/DJSIZQIUX2+IUwmNgkgkVXroy+
TaXTPCBe/GHGnLEa2XqrudDWo29qqJG/qQxf3r7kS0YxVAgALRFREw8JweEGT96y1yKdt429ZFEW
cq9LAVq5KYxlMUbfs4i5Y1P0clVa/WObewJT0uAvK6Q8K+xf8bqfe0K38EJZgfS3Q9z5W8toHkYP
LpnhesU2qJTPG2meplUIdL2wXWmNeNCMkM6sl/wQcf8hB3Ju87KDpiU9bR1Ax6V5RnYwiQOe0bbr
3Gzmp+mb1OOCsTUfIGi8lmyXcINoFzuTpcmtVz2yMaV7BIksUnrVLS3BF2B6mkBOXcn03WHmP1cd
lqLEtDaxma7ve0AHsXdp9MNzV9uvLZLyTabxjTWZvQE3XnFFm2WWe7TaxoFnJdGmjVdn/srVKo5O
8FjUB7JH+StlaLoyeg84MFLeqflZIMV6mF3gbqBlWvRJXG+7RMtmz/6m8XXKBZdUi54BLUmHshH9
0p1hjYi2JZKFzcqJimxXaM4KdscxFeAbZNC8lvRn11FG4IKIgCw3xrCH/DRsrA4zY1LKfhGJON01
8AVsJ8dDLKYtlEs64PkLAH0fhD1bXGwTRNJCM0BjOT67ZJOAoIucJeancJ2zLy9To8E0juy6pmHw
Gur+sztmZAFwKEyzRqwq3ocFfhHNLZId/14Zz3mq5uRI1A8WiagEiC1xqKPJ4vtSIfaa8VVF89WP
In3XFQGkdh1JVulCf8UzxTICQrYnmT62qA9GAoch7+ANx73PEou3xicWxQrDflXC0aeLX++8YYrX
VYr0qbK6PTuit8IB+wPnPZ0QM2GT7cGn+djxiPoMUghObYTbwJ2ebJBMVHjJI3bo53ACqJO1pFNG
ef0CeOOGUZialaelJPAUpR2KY5xC/oM+hOR78SZDH/jWtYAPw5Zri14LEbHW3OyrbwprFes4wwiz
BiRm8O62pcNOjjhnETnWNibGcM069pk79jfpaAkaA+jHpRs9jjwkW0AIX3RtiXtkMSbMD5m6btLX
BmuTR99b1VhGEvkVaTBkuuzJacZTnr4kjYatPtZ+5GDOIjt5dLr0RhzEuXpooQFGl6SivQGMZlmH
5Vvbszi3zlLtp7XkEeN4Bs5iRwbpknCjW8RGQ/cf6gmQgRPgkyvs/Be7YDNwASUVOuQBGX6BD6wW
pWY8BW2+UR2N8R4MgqEXUudJdb5IaeZb02Fpp+zRTG8dTR31f3SxiC+ww38NbkYb9Gkirl5LFGXF
p5o1K44KE5BNPfQXtmbtTLbLexNtpqQoqX4y995mH46+JZ8HOqRxWeEphYoVcudUfRVpCGa18qV1
kScWyKyL+IaAGjJVdFOdC99gV69Qi7uw/oHuY2JCy4ovOb4BRqSkV/y5bdI71MFacgvi+Ab4jL0A
32StjShKHIWhf4Ko8WrZbbTsguE+dvJE9DWXFH5RwKGxLRivWNq3KS6erCb6Mqf46DTlAHv0YXS5
Vw77s2pBxyXzHcLfiLhpP4sZSkDGtqaJZiVHsfKcaV9QS68lK7ufJcCQ6TWFMfLRTO+xbug8BRlt
iEJ+IS05RKr6jOnE43NZJN2jGhsQH3ohfVzNpqj7ms79UUMEDL1yC8hy8tmlid45TlN2H84QK0G5
SXHaNt9naZxVE4y4SqT09FN9u9n3aPXV1daKZ72VLlMbzilNu2J3POl9eLMhFmBpeBZsydlkLHXX
AAnA3VWHuKqIvnob/xuH+4iue2ohBopDDJvFS2/3z14Zp1CfYGHlI6gIu3UeZid/qwO+zqhqEukX
r1L7NfaoUnuDN8XgCKmriVfR4U61pqVhe0CVmfMBWz+o+6uap+rDqKlQR+wHfq6DqqJGJj4LGVGX
usWLQ3BElnCR3IjnA1Iqx4H4s3VstEi8QDVt8bCfL8Lcxy0lMH5aH16glgTnsQtvjrgko88Lzwub
uv7CmHFAu8RKcjtS1OUj6ntKgeimIz8Ggv/AI3fo+OHUWdeJliKs1W0X1Me+ir5i2u0994pHmYCj
ubsS/7e4T8LUZM3301Xitk8sczB5H626u4g2/BY6VG0WzUb1Ytkxn0NoC0dvjup5VYfR+41WL4a6
ofcizXzOffnY18VRvbVInTbEjTxGVrsLCHy0Jpo1QZJfVZdTNcCDYaa2Ya7SirdqqFcZoTBd7az9
pjsRQL/LOBEbISd8CHy5bb1IbjnB0yi6aVd2FUXquxphqr9SNSfWv6t6H1VrTE0OheASlQIcfMdW
nmdXh6OMMVOBmlxYlg5VSlZee+pKUAf8rraptuplV7NPNu+Tau57TXZU30+X6VGRICUy4d4F5FXm
h6nKbpS2D2R/Qw5fJD1wKaLVz5pTbVuegtbooGBnB1M+YtfZSzVMw6h44oWdeCQiLDL+QxL1F1fN
bfPkuRHdY0Ss4zS3b5yd31Uz/74yxknxUkb2OWbLti2k1dSJ14zvm1WsfmUkLyHtMSMJHwsrP9ha
9NXNLZJCSiG9ACPRrp3ohdSNY1DSRbNWcBB3Yw08gcn7Ti2qIoyZsOa7hsO6zQNgB+45Jg8WBJyq
mwnlImqm3Rv+VXrWIx6TjYZ/nKeaW9r4w6UF8ReF4kD7nckoNyELy6tlNnu1ho2y298rZHWRHd05
N+TPm4V3rmpeNzfqLoy5XlT/W3XQWyv7CsP8OAv/rA1c+dk9qxlvHb8Ls7uqMW/Mc19olwycgXoV
s4GzrlafG3VGooqPOGX4nHNqgTsni8+aWqqKMANMwCpnYslXY5eaSBOn7KgoYKIG1nQMjDc9GU5x
GX4ldvoVMCHvKCzA+yVnK+dY64dg9d+SeXwvfZzLIv+wxQ7oFwrxZGIV8PCG+fO7cIYTCYDUqz1M
fUL1kqz0VqHXBwun2ACb5kAYD2QEzPXSD/atxQBUEOKKv4TJc1u+TRacfGzqTPntocRpWIL5mz69
JNeWRaqYIhIW0hj3zzTzjxRt6wG7p9byirpONhEOrQoaezM1MJ4KUnGWGMUfioAUX50mXGNnn4X+
w098IMIcL8zuG+oLuMrhmphbtNtm/MmMeljYDXNKtf+MoSqGAUYvdAc74qAGHg74pLZ0SaBWn9bQ
aaWZ2vQeB/Rec3l2m/Qzaaf3dOo3gH/eXY1v6QW7ZsK6ktk1bM9kfvdC7buZB+vIpSxi4ymSLQJj
WH+JewwrrV1SQh8KHW+ZJsEAUKnbQ/fsR5Tglfdh6AyH8VjXC9NPN9RQsCL6U2oi1Wys4aTCOUIY
ymRFgfaUJAkFZfzppFzXwCFDwqQb52rOcfYJwJFK+WhEt8o3d23FVTD7bkNL6BchVWvCsS91yjeP
DYfcEV5M8Gcw/PnOWoUxBmg+i+X3LKsgFlfZ52ASb6RDsCZ1D0UkcAYX9WiSfKQZ118LUzKCgFkg
/90WUbHpR2i9kw+4EGWwyYUB0BMiUL5/VJmRAes6Kg2D9mYycydgs8GWhHgMEKXVtF8plIktdOtv
kin7wsRTCygWcrMbjGu3DXBZtTZeoH5cWE6zKwXTBN8dXhmFPkdGpi0jizk2dreFXrvE36gh21xD
ANLmD6dGCHq/uaRhrUI5EU9c0/afej2nGqPqEFEevB2zytqVoTOumGI3u2DU95XN6msRxbli/zc2
ZYU/A3YerH0fmQby4y4bPwU86oWBt2mdzdVj7KN/vf96a4xfKzv7KHwnXwOdenfb4rnHAkTuitcu
SX5gU0agglERLroOHSwKnmq/JvtSM8dlSZGQEOa3tEmtvF8G0jo4cqCmNUvJqLmqdh4sz8e6EG/1
nKL0RprhT6m7AKLHoxjBY60jt9rNzkAqkMZgIYrSdxgdi0R3su1c+Dz4GYkjgGfgAjQgzqskONzf
9Dwzf/opAmDQFasBMEimMldtTKx1Z49HqC2c/1hRmTOPFM6u8ZKUSDRivIQyJogkNqQgQ4ouVhrB
KSkATHfavjZaBDEdL06T/7S0OiDcLVCCYkQ1BCkbXDe4whnpwK7Y5wSsrzg2fGZaK4jf1OF3sDmB
Y60WhYwesoFzjRbTTuTZWBMp/pw3AbjrUIPKY691Whhw8dSSRINQd0FAGKhpfDv8QpVEyUO3Y1DN
GGQ4qqdREwe11owfeD+LdTUV9wWOjSbPplXn4Rp1x7fI15dSKffrngwDO9CuDMSgtPQLrP/KkxNP
awwvO5h3aMnd1Zg0m9GNPwvW56UYpkcpUQTVngHynQxUmFLS4zMVcfDRSjI7xgR9j9ghVXrH+rLL
oVjH8ac/ghnMOl6WuiSXhymBC+Edrrd9NIvHydGecosVIoVobhUu7C1wNLhRKU7vfyrm/FqD5COA
+BnO2tXLnGOPXYllmIvDaPy9aX5huvq8r/eRIvlPwtrYGSsDbT38QbMgi4XKgE6M6p16xnPRwfOI
pnfDT26AGrHv6dmn0Fhy7N451hAb/VHf5CJ779L002pYdpwmv00dP8TLSkifNYhkMT6uaju8mTZ/
DeyQ0Ur3EbZw0oKcl7hIx/fUG3+1lnNy/WOQJ4iIIv1dRixABdNMOucL4lLeiZq63ZcpcDZJHx48
9a+9uD/FNpD3zt+A6YYtET11JWmGhpev7xescqaVpefv4Zh9jkby2fVqdeSjgQgiXtmKf8We5OYL
tizSsR6jjEsadpTHeMlu6nZCAWb6tMe7wcEj5ZGoDLAUuNBXsuLiSPvsJe2LH5B9WXLOiqwPkFhb
Z+A6WezvwMC9VTmxua6RGN1akR+wHsJjn96DgOZV0tMw0mprp8UkrYA7w+jLTXESHjP1QwE6KmZv
riRHT1OktpqBTy+Hd32kyW92rSKBZbcAgspCEL/W++REIbBjQe/TT2Bg1OV0pPh40h3XBnu+QNfR
pPIV7Vi3aJsS6pvPct4P2q/O2sUBYxTdDfI1kX32wq/EU99DhAgCTj8I+yEigggkBYLrJLinoEBu
AWQT4O0oLzxGVzS9kmVUhy9T2T8TLPXL1rx0aw/r1GZF1qNopPWr/agnPmgLzrLsRrKhYv9Bc1xj
46ovrPIoAOuLFXl1ZzHBW++HE29acH84GJXs/BKyFXNEnlW/FUs9BJCgz/7K81h5GDB9d/V2OYXc
7bKn3e06BKElOtBITSOdPOBJjsu3bjC/aRXbiEfYmW/Qa1TTRENiUDUEIkKLzFbeJM1LPuvCPdLm
SxaJyJ6tuiY3YI73VsrHK5svwtr5DLXOGZtthc0CCoWtr1AcECTkso0Kn83MxEU/NhhKE1C0HIbG
At5XcpW6v5Fl2DPLrw6jq323qdiAAeD+0JYTEeVLyLhbRnjjxht4WOe4/vD6jUNM6fL+KN/fPZuD
WSvZNIST31TtxwCPs2Srn3Rj+NmZRBVikCrWRsPOrE0kiQBnyMU9F4hFBqCq2r6rBYOpFb6hYHHf
xlLOQEtY37fQSW52l1NwwUI1wvSztLpXGl0KacpK5JOjmMbBmYXKUCFV96dwAk9JCZl8uhMPOYC0
AIEfHY+cpBqHn0DLYSHb+JbVPV51IszjMb51rkF2Bh3SLKZASVNEZx00A5X8Gcl7xmzQqNRHa58X
cqPWClM9tZLtds5AuM45D4BFfYXJ55Z74+n+RAzG2oKDzIcY+23Vsn4V2HiydVuNKnCjXPX2prY8
bdlpbBL0AUk5qJemVoH5iY13O8dqFVjVylZVWRgS0aLTejM1SGij6++r1t/0nWFsMBZS76S0Zihj
y1WinZxw/PB8lpf7XSpzkorgXC6TLL1Z6odpBpcF6BElAx77xKHt4MgHrZpxpMNL9uYyW+cesQq5
4yzzQkQbl4wAK4439wLSDMSTXacI/3Ja/PdPV9TVxtTeTY3WQBWMBR1L6t0QwL4EpwTLi7bsxDmA
DHUOQ4Q/LsGe9VsSieOcrt4w5Z9+Sz0vzfhsN/2TSY8Le2fGQcGjhJYvmj//vD/Vqoy9f61RGMDU
p9P94remNAAnsAPM5q0xLG1dh7xjuoxZdtxuGem0E3MArjSiyBamv7ufLLB4qUn73CfSr/HPScvc
LYxZnwJLX9pETyxLCR8PSczPYvJU6cMV85vwWxTGcsU40XjM+nrn8lADrh9fxlAQBJHz0HfbgMyV
c4kL19KBwqcu/AyCGIB3jhDoHS6t1nvTxi2tx9AAstOY7t7hDAzBFMKnKLprkxWTQvv621To380u
XJcuiZF6rE1PJaO/pC2+xMjhaXIIm5sr9+LO2WEOaj60wezDavylI1N/gSfpw1cjRc/gixbNiDPs
AoGOyFHsdIulRrdk7ZfgVxkFQ7NByTL36R/aWElWHgmdLCaV6Tz4mNwWWtMQAOGfQ5cptNPpj6Rl
sDAF/aWL602nBw9qXjbKayZnoGwWW9FMxwcuhwmdFbq7Xi2vQXswp70uRlI7fbrwZEamkBgyrO0+
gbNRBYa7DBrSDU80DofF3LF5dx08ymT8tGD2RqHJeHhIYkJTlgz0N11gHf2KSWMW60dGXQcVqsqT
HNHqJdteN1SSX64ThpSne2H0n3NK45ik+yctYaFIWxIcndZ5Tcf4JTGmJ8sbtU2dQZis40e1pKYm
X0JnyWlmxm3goWj7h7f7GDwweKSkb6C90TlaDMaDSKqEwSs/mGkm5bLef9M7lr044KFk7jgC7mG0
ljWkHI/MJFDRugvnZyL8F4tEuDzjAWlKW6qYDgnGGbymz+GUyJBlVct+abesBBbNU6vpXgbhEn9m
UrSG2rmL/cMQ19QNc/xj8Hq4D432Fc7z49RS4MKcb9eVKQ4Bs+UFyUgcvxziOMuGYU69z1OH4hZH
PYCkJGAzil4TGjYDZ5PcqvZ2RMh4XY3eKvLImAWHDrkmOEOEBuJn00vh1HiffEAZ6DFU1smij+nK
o5SAUmn9MdkyNVTcoS/DNWBkQAGk+dyXIs+6mkloqPgruWK6vJ1jEGH3uzNKotJkX+8L4FexwxRL
ZF2/LIrwOqGNW89e++7HWO3IwsoSGv9OxSchFAGgGG7IoOP6adYlhFe0LHJGsVHAf9x/qzVwFHJs
bPjO7O7iBEx4mf3yLeYNmA/KhRg57N8XednV36WCb39UvbC399WiMmEV2xz+BDCu2f/Vd/bOMSn+
vdB+DJFl0xe4wIplkELepWWdqlz1O+MEZXF2UwLoXleNOGQCWqJ/hhG36L/+v9nkP+jIlSjsz6Ix
/COImwzPhwKHh8P6TbjdAQ6NShsEhig5mDDI55DW9Ws3x/SgVAH3YwUNwb//rcZf9T38WsuxHcEI
Egmf+Hd9j5d2czo7hAXfJ8sbdzZPC0aA1vzmdA3Zl+PJ9Kps8Yde+V/O8n9929+M7r/9z/+Vvnfl
LP/TDVIW/H+zvS8+ZZzFX/z1nz3vf/yrPyxIhoNlyMV9JOAd+J6wuGF/WJAM+/8g3bFwwzvY3T0X
pdb/c7wbuJMoAXWhgySmG8pD8C/Hu4mlyeeh88EXefxgdMz/A8+7of9FMW84CB9tZM+u6zH/+d1/
4OG7trretxZdi1W7tdDntxlM376NdM7eCgY12B+ulBz2OCYuW5+E0BGIWWowIJGZs9Y5Y6deAEVW
6CtsLeRfVrqxhV/rYBSK+60NLbGSZbwEqis3mj4d+lJ7GWBiMr0hPSMCPpNVFXBSOtUGTKhsAvs/
csrRIuOJWYRYB0mDv3iO3wLNvHRFTyteFs8xitJFUtFGnMWhta1vXg3KbIgtVk/o3KusFhc/Hzg4
5zQY+4l+k/ddHzkcB4Q0WFN9FZ3WrQdEZ2TJfidvZumHc7uTQ0ZaeDlkK99PdhZlhqNSAms3dDd1
EtOLdHVUy223CYVY1XP3g+oKYHMQEZqHlp5bni8Z1s+QBAb83kK89nliMxawycr28/28Mtuu3+Z1
Ma5nkTwVDpImdDIZW9DCcGSAZGsxtzSmLD/4ltqyWpERDS2yJmzVrPHYQ4rT/Aokqng3pr5cjzIz
lrPevc6TO0DxTdCCW5RgnUSEX1tAsjux0Bvyx0UGENqCap61zcNAW6YtmAM4Tg8bUm82VWgfIIQH
W70yCUb3jVcpk+Qh1IdtJ3TzsSxgt3bOyVCR173ejgzs+6PZTE8qrNZpvkemO9IxeY1V55DeBAc1
c49WyH0j9fypy+n/G2PPCVXXnVWv8Sem8ueybl9MgSEqnOj7lHQryiY2aHEH2l4v5z2y3W8yTEjG
GoJDEdBH8CtvMeLxWxu9yUEULArAUBTmPMuY1egH65rZ0YMg23TUnjErxe8mbKhlCCa81IZ4xyaJ
RMwx2HEi21hq0nIVjD8+Wr4erEqg90YHlw3YFLj+IXLVROc0VOMmbbcjuHw05Jh2EDPIp9Cx9rKx
HsuuXv83e+fR5Lh2pum/MtHrgQLuwCx6QxAgmSST6d0GkZWZBe/9+fXzoFozupVSd0XPunfSLekW
SOKY77WLcH016WmxSQQRlvMMHEO9Yeikn4tLF0eia0+hIUlLLG6Vsv2yuO+E/U0ipussp4inKz9N
tfyxhPa009PR19YL0TwPr9OoiN0Csp3nO1ftH6rwc9Cb3KvKpN+Ec8zioYI3C4sfxIS7VFx0Z6vi
4lcUezUqvanrxWbpp22lR5BHJemPbofatpteqgznP4YD7vHL+wT7AizWETgIvaomw6dehW+mad83
IyGUQxwTzzhXFOySrTohbbhr7as51FPfMVg2RA29hbYI1KIMPSPPYs/QpZ80SxE4hrjrjPxBU6eY
K1dxYy3zTLAfxXkk3h5GveF+t8i3amYgJ1x43xAN65UGgrLU3ce5IB8vXm769a/MNKKwjfhTpmQd
xEZD+7KymUxtk5v1p544+jkpovFx/W9ZfSqmydmrg5DoQp4JfH4Tdv8smxTdl8nNWcR7EsfYEfT8
IRnac2iC3KCG7DZZFJ57AlhRvUhUvOETysYrjWT/vZjqq05QAjezBVZ5+ZHFoWfWD0Pza69hVynt
T31s+UTDvigqKtTCXWb2VErDPjDwtnrjj8lEZZHtWWHbHoqJZ+mGYm9Legwm82kx5c7SxgtaL2DT
i0P3V6xqQUEHwiZRp2tzyB4qoi6nOoPXmWi5W2B5kpre6T4EahbbJBp8xnzi6lTMYNnANa79UVYK
fHlYHRN1uOqWBKWm/TkTN1HaBEDZ1gN6m3dnMlGJY3HJ2fjMLj4v0yXkIxPkzF+OGY7EBu050cwv
uj8uqHWjjd0B77LjIZxhtoOT7b+6QtkvQ1je1Bmuw8oSVMpO9TZq4r3TMuWYNel8C//reu6Qg96Z
tW7skpnISduW/Bv1xdktqMMDs7UeqKCRNzoZFO089btk6MLj3Jlk8AHVJpF6MBJkkHljaY9WnZwK
I7sbsr7bKU68EKQ+3KgKrriZcGeODeI0betGs5LRp/1q29vnIZuRK2RNvXdJs3ac+KKWLfOD4JPR
HrU3u2WmE3KhDI6XGeoM61stgRfyTOlvIgk7O5nze6FEsOyjfiL9BPgKlqyjzRVoJvPCuXgtlTmm
Ga9/AsH/QTMJjS+5ctZHoNQ2IluG/mOvG+hiVusiulRL/YJseO35tQmCS7T3kCy9u5je2yVpw2MY
R65P5iwsAhBtRd4nbSG0zxVkDYbmHJ/iWARZEWseBUEuqf35czTo5d3SpFcOv6lejteFaTEgreWl
uY40F0wskwU5HqHstw5x8cFMvHOlfTqk3W2wDG/V+djpmdwVEdtu1MGAqMN93x/buXT9bFHaUzUK
n5xmqnown2WNrqG5GLa8SfkB3DXZLs0UHUwSX+JHzUnvRaUwk7XZ05B2D6l6AEH+MaU3NUxhv9RX
Q03ipTM7u7Jm5upycRqGwdcb2obgUKAPkoVgHhcJ+KSFrwkfySBkheO+pzKg7bYYSN25O9T0zdVk
ypAfcsm79NCmh4lmHdoZmF9rO0EvpCsPTfyIpO4mHLNdHIXXXeZclyHGM05Qm9/aKZZrlaBjQuAY
Z0LisbMy8toOGES3fcduYOOQEvRF/UTEd7Op3XHAz2N8IY2/S+ZjH4ZvjNSQLk/haB5HY/hBB04w
u3bLrF0uQdFdMlfMYMQ5q6Ogp8XQD1T6tce4X9rjr/+0uJ9yqGIaqMm6dq3XWKUbqxumA4RHkGY9
ZVSrzWHRe1acnA66M/pmNhXodwy6VpOHMe2vzVIVRIjV+9Qye78jvHu1Z0zbeWgP0HiHLLHv9TLf
wh2BuYbaXaUMNJwV2XHss69Co6y7m9O7PrNt6o/6n8Y4Otdm57zMLeHuBWsW2K/laKdPyrELAAMS
sA+aNcQQeFm0Q1y2aUn1Nji2kqx5VUuhbd2aVuzB/FmbEDRVnL900iGtzkgOVYGLIIvYuGYzPWnR
0nPkkEvHdNgZxSsgxNWicrkcKc/boRmieEv/UYOXbIkm/5E32blU57UdVqXgpRFvrUGkkDEslkeF
EOcyLVVlA567HppJSndJpwSRwcE7dvPsuQMRqTHIiXOYtPJByv6dUr2Gt58RszbB6btY4eJjYJlP
Um9srZPBDMxtU283hT0/2Y17Hh2jgZsNA2qKt9J4HpsOfJhNp47KV7ZbF50WpZ1hv8P4RBVI4pOS
5G7AwD5t63lcaLCRWnEZ5aWr6NskHA9DXbcLFxQFuQJjt21z7JJMHGhf2ODoXWqQOVxR43LVT0I/
dn29ndZmlT7PApkWIgCtxJ6bJoE+aBcmeEo2qQQkULRS7LdBMd7aob2nbA6JX7zWUUnusA4Rw9gQ
7cc0fnFquNeuWu71eXxeW9srsrq2zhLt86l/KBTi1yjseJcOwut8qfC3slXPXUegPPmo7EDP+UC1
RVR8KIgGKM6Sqh8mESXriCPK2XkWEGBpfiBN9+BMvAGpK065yrks2Or78lSOmtysq5ocvZ+ym0Nq
4UeUoynxkqrxZpflh1JMtyR0Ca9EQkJot76vZnGagD6zvGvZ+dRLO5H/jrsg5w3DXGt0M4Stdoxn
vIliKJ+4s174UEhBUVaH59LWr2tWAAKsuvMiad7FtGXjSyGvLx1T8Fwj5J9ni/R7O7tTBo7vuqQ5
Sh/OQow0T09bUVSSnhSK7OZJf28j9WeazY92UinbZphPIaWmXme4Zy1LPgW3KFD2GK2wm74kyBxG
wGDf0gHfJ4Jue6u6KtXqpmgjPyvrQDYRhShU72zjNqXiaaY/W6LstTTuaGICzzdm/aNCnsOlnqND
SUDOCu7CKoRLpYZXqV5+zItzSUMV3jdGlZggl94q2Gm2IJsHCiM+JsoXECYMEHIWMYIEWdwphXNT
auQ0JYt4SKP6q0j1EW0IbJLAR63rE/nm4bBwmiW3sy4ucT29ica6G2c7pqupq3l/1iruQdnoEsKm
Kg9NZHILnjNedrKmCDqruXzWT1V41kVX+rqsTvWYEualIuRXZmcEI809YZpfJhVx5DsrvDQJaZ76
kjaBTr8bS3V+D9cqRRX5vmV3NPfW9WHQrJeeYFjP0ZunxrSCwTUfwkZ7rhQzuVfIZNu0anahMJfL
TnxG4HUxaGKeqMArlvQYP1bk5tq5uWudiNIJ5WTF2SVFXVV0EXlq8r5r7J0TtZgZi+aptqbHbPpE
Lomgp2qflCg+U79ymKbwYtZyywH7qlQs0FWIYsKlOAXQmd49hWm3F+8aUrtNZGev5Iq8uEtB+nBz
2xZEjw1TIFta6QzlfX0Ao0u+qNZ6QlgREJwB11r/RNF5pG/9yel/TOi1IBWiL7xDqi9i36KdlaYk
/VXn9d1gt0BsZRbpaRQfiXFrNlN+J2f4bzN6UZrl2mwQjXRT+jkRNBaHgz+P2Z3qjD87jLdeCoSA
dtP9BOhF2zG9EtV1DJ36Y56xKhmlwQyojRWK1PJmMlza6ptHclnRG7RJsatzDqvbzHU/pxGfQWfL
zoNEB5HsdmXeWScVaUoAVaCszbsbySLemAiVD46Jr0xmUFDNgVQ6D1mMtpkSejsSIywDw/LgB2Dz
SrfzTUUckj761Lhe6nH3NdTgs0SnBU0zQlNikRhbRinThf/FNPZoSKboVKYHQvIIzkSOpKLN6MoP
d7JvuDsChyvpyRpzIIJi2Pckx26mIb78gpj+B4x7WOqvf/+3/zSEUggTjOw/DwTy3vP3H23yGxT3
H/+fv0Nx9t/w94J1OQbJNpYtgHT/HxRnGURLom7XdZV8/n9AcerfVtOoC9CG68XCpfwPKI40S80k
KkBVNVt1+PP/DhRH8Mg3QBkLuHCYo0182aYtvqej5pKwGd2i1GNNe5QTSa300C+eAuTvqS2VJvgi
4Z7xiVwbNPX1+cJJXNGASL45M5niqu/NgFGIrq6vjOx7bh5mdCZVYfbSuIq2eTxeM4a1V7pzPQoz
PLIK07X6UXY91eQfkA7IWstsy62q8Mpxru+oBp83yKtkrT8YuXFjZI66wxc9c4enOHV0k0erpEwx
DiumKmP0czogiYWHt0ZwvsdKMtO9qJ5kIsOThFNbDR8EDsjkaNCKERbGqZaYK01MZdtGb5b7MKoH
D5muEXTI2PwhYqy3p7J4EuGyVqIW8XUGKLmZBFvX6KABbWoaJMzwtSb8A0hgmfepMyQ4tqtXHXbb
rNi/Epo6HUm6fbso9Y2MSXYwqrgI0l5bDkJxf2pYJM5JuFzpoxNvIULkoQoVbdvYSnEFj8rxU3Cz
kUZ9EhE5m2060qM0FDKoGWt8GnEbqjDd4tDqGZfoHJsGeMt5pi+VAtJmQzJ66MVDRpyImx9wBOWB
Lpdko4SI26fmOA9NhNlc/mxoS8d8lOBoyqIrbcLMNuulDXSn2yfiW+77chyxNmtkwDgEo1MQCizG
kT6pn5WpjmT5Tj/TwmBbUhrVS5yw9A2Hvs1FjgcrrZGDtdQsM0VnGcWDDtPVOR3W0B5Xf6L9Gmio
U78yyV1VvnDzo5Su40ZFb9Qp1ws6iHGS1qtHzkqfjakonipImDuaHXc9e67l9u6t0unKvV64txLT
xTVG3Mhvlazz1bpRADF+tuOkXc8TpYh5N8it3Y/WmSuDdXbwtsXoAfYuHafkkIyB0xf2rWmz+1qa
giU3A/5oRudx0Mdnzpp9LdeyDLtEDKdRDtbfR+QGd2o1HNKou0y9Qy75pJEZIa4y0wz9qA1T9Bo2
dd9TeVAVpC/kekAi682OE+I1HN9zKtm2bT8Y+6XKGQSMB3sSqZ8p1PV1y3QiOUfbDoq4LIPmzxGM
D23kPS8eIUpW+JZk5grZpXedKsubYrXApLG5LVBkbNNq1fPawdgp96nouT8ppLxGHa7BRR+ZjQc6
RlDo0U36QXGRs6N1wIvRVbDAKErNCIL2ZM/Q14yjssmd9FQ6hl9U6Gxo9B59J3Hc3ThG/A75ECxq
pQY8xOyjktdADA3GlNzEn7waAVxaVGCxDeOqoBKyjBuimJcsqIopOUR1wDSHrZWMWXLcCX4fW/LX
dQSVyoJ4DgUaBRDWnVNhQzNC8ToUXLNqfbTxv+bPOp3S2BCFu+3inHZ42tlje3ostOqzoS52Zw7h
1dLnob8Qg4sbQgObUpTqKhso7IvbfVGP0SHp8KvNCf6Fqi6gAQfhTVyGIicv9oWumZCJ0e2MbGC/
KPtqosGmXiMGnBLLtxCh5U2467e9UcSHUBrvVKJlQR3bqMQE6qw4EH1CWamrE7NW0QQ7V+5rhoTl
PGljkOhteE8VFMTuJRrH8E4FX6t0SbvX0j3ibTP2msAACsNgNfF4Q+EHHfcV3Tl2NewQjJWBVax3
n/U3tq2SSjypgEgU0RK0Yx77KQYhpADRqSpHbEKtgWyS0fq6pK5mW8ssD+KaOdBZAJ7dTNsKHL+P
0qRebODvtlIc4EXIWk/mH9IoXKDEOGgpldtHNtNqSAdu3zqQq2bFP5rLH5WJXITydx+xESbcqB1h
2Fu5t+t4Hw+KdUHSCa+A8UuL3FOV10elLsPDJF2LC80KkBu4HeoxxGU6IsbXI1J5ywNKyPalyuO3
RBfZZmoVcU9n6hOpTFf5HBIsRrMlxa31nu7eXaE0vlZa2Oxga0oyG/rwgBr2tdDMK7O2qcQMD/D/
u2jJX2z3dr3KNyF743hhZj/aKkaNuD1Xo7EbpuWqexOyQQuf7iQ45RBPpzFs/clOsZ+NwTKr3LNb
rPrlspv75paUmififcm9Ssy3qDiCrqE/LS5u1JwZcA5JLh/6xgAQ/ELLnq+SqUDQ6Eo3uEJhR1Sp
e5w4nhNCBxUhroMQomNItya0RwL9Ma08iL4yIklr3k3QROPKlcSQJk5D2/wMjaKtfAoB5eGur41T
MzakCTSFj2OcFx0apoCOKVdehhISeoCR6Vd9o2+qlb0Z1OY6GfVdsvI66srwGLK7dc1I84RRV35a
P0VQ/rcFMMnWXHuiBWkEc90d05U7MiCRlMxAJqlvaOUgiH/lmRIIJ5kBLYfoLOt49tuyHHeGF3b5
FQsKpmrlrBrIK7GyWJpNy2lNdbkXYSs2TUy1aMR0D8TvR0WCTJaW8GGluqlXhmyJLCugXo8DWKQA
pcl+Ltt8y8lMZMLKsbWQbVnyCpqUBcMoBp+nxlspPZW+iY1C0djK17EqMNHA4NGd+VysnN68snvu
yvMxOT8q3Slb+b8Ghp4SY+TaKzeoS+15Qf0wMLkzoK+hDrU858nyVKzMovGLY4RszCAdI8hHxYaF
nEb0FLJyb2Q4nbKVqWxWztKCvISOGnf5ymeKldmsNAmGbcptZhjdTqXkq4cDoHup3eSRfhcvcuF+
BFfqrKxplxgvJCthc7AocxtWbnVYWVbIv5RMmPQyrFPCzLhgr3ODxgCRr5NEuI4UjBb2OmMIhg1T
OxtRfrDrhV+RYYSK4HXVMZ/MDCrtOrFEk+EEIdqxUAxfOkNNk6afBkOOmjPuT+vcY1peus5B5COi
gkocbcOHo/SvOWTWmHlZ+xLFhMOp6zwlGaysdcLS1lmr+jV1MX5VjGHdOK4YRwrQmNuf4aU31Be3
tvPdsk5wch3lGOn0dbRbZ7x2kmgGVQvdEgNgzyCoTq/6OhdmDIjZOilCCtlogPufKF3vaKga0Pht
yAv5NOOo3aTTdF1J0gXW6ZMd8m5pb9vmw2rc5NQaOBlQMS4oRfTXRQFahJ7LoRB8rQg/aWyATlLe
5xG7adzTCGb3IPhLknfo9amUEZT7ME5zzrLb98xzXAm0Yai3AJhoVuh7iPCF8CcQg59WZ3LViwH2
NNk9DbOoMARsYJ+mc8mvXdn03FW1Ee9bz3FAmiLKpZue8KrWMjiarPY8lZxaraKfxBJ+kcGEWyVr
t6YiG1/J1ZtcNccDgmM6aNkYnDmlAVkf/J7kHmC8+KwYxn0hDSp1Gsbu2ABsxV3YWrOx6ax+BgvI
kHAW7P91ye3IGDm8rCQHq2DHr1FWbln9BatUb67nXmfAGDhKcotT0FpvpOj6uY4RP5JZzZ1s3Bfi
uudnx7k1J3iwWs5I3KNqubMQSblrFkQ2T8ZOlUp0a0iGFJmL46SPD1Brmzg3832jQOUUg1XtQS80
GnYMK6BogtDyURDkkJPGwA370cigRvrMCEqtng4t/UA9TpmGgucRDgotpkYC+mDvjLU/UbeJgRPZ
eB8uBWXIot5TsRe4TeFe5ICv/Nd3XCbomUp6vPa67DjtbmKGqLCArkRiEW+hk0Lfzvkl+876qVv2
3VLSSRrLKsh1jd4bTs8qxy4kBs+I+sZPwib1jfGQCNdC/jSEpyrgjNOvElWj90lvB2SP1DSTJ3Mm
qBFmvJ8b34qAGBuC19vanV8WbYyCoqyHq8Uw+S1H7EGmxj29T/125Aju1Gn0YRujTavktzk3XZ+0
wtJLVH1fcKE+jJY4yoVncyr3pIdKtaeD5zFE/hckvf1ugEdvmnoy9gNmz33aQNfPw7WCGwQ/8mif
ejmjGDWSjWGPBO5EJsxUTvuXDWtM0yGd07rVWNgdp8SncehRMdKM0pzlQRClezbz9tYB35NUJcDv
MMwprfwQIsd/GNkntXGPvUPijlul75rFHBRGm2hkaS1rKSc0wxGP2L0UJR+rzZOgbasS4C47t0Lx
sXSMh3xZbzY9cQLRrF7Cgey4NLrRQpIBrAJnwIzMlknx2klS94yHZUeYQO2PFuC52YY/R5f8IqFN
rwti1Q2BikTDuCPKDzs9Gkse7dHX1ttYpjsqFT9kk1/nVthv52aGO3arT7K2EOUmywGJ6bh1nQ4z
ZdXtbQT9mhNXu7KtPrSQvbhATCcTvgWMs8vZIfKIu7IWaMb4U5hrglt8YE2gdQdqJj7upgyLeyAG
X1AetE/Wzik3vU0WhgpX7oTVIL4p2B9N1X1ScmIxuhIhZzkYZ5YJQ0vIpjRxHHrGYh4VRGaHAc0E
4sWKrHvC/6lsS+huYbT5tYnpVXqDIzK96ibrGC91gldl+eTustcy7Jx2ZhVbw9J6mAiVWbl4Lwnv
ChqdGbrX1S80urE3CaDFaCroe06MS6W12jmOlz11XX7uTsuXaNInMrpq6lM5A4nT3GCRHLaw6bz3
2ba0eA+aycy2iWoSjZvQCqDNFTMMpXzKxHU3dNYqHpof/wcf+1X18gd8TNNAqP4rgCxokyFPlKcv
OpmT9/8FR57/jpb9/d/wd7jM+JuruhpiJVAuDLIm4W5/h8t0ErLJyiSg2yW11tTRtP1f6Zr1N0tg
hXcsh0Q9kvzI2vtHWYuwHVdFNKm7BrJJ47+Dl2lrlOtf9JeqvsZwg73pwnJUUr5XOO3j/S4po+7f
/0373yhgRhO1Du7wcAxWEyCJpt6AGTZRo12LUiWXB57dS2BuSPPekLOBoGfy//IF/gsVqPEt4e7X
Y5iGAwpoAikSYPj7YyiGyVwU8hiZpRp+0s0rc0X9IfEB0LKYvTeFggnU6cXtPPbexEhXqMlVTa6J
PUW3XO52k6UEppJthz7fzqI95Ao5OjVj0ZzuYy6OoTLvjKzfl9lzEwtPnUNc+tSAtHMMxZhtbfWK
y5+fWdwRy5Gmlz8oXb9no/7HZ+Tn1FXVMQ3d+vYZBemCMnQ7Baot9mEFNnMf4eKlaBGOuURqHlkv
6LdnJCvDwZZ8WIaHpkTd94gwaDuEXGARys169Iccy/Uv/v4OCNWgRJDmHss2v70DGTNbhKNE2USZ
61VxdHDjbKuUKTYd1afjnL6XP/zc//zW8W4Lgi3IjbaJSF///C9vndlYuTovwC8Cp9VENMDQfrnU
eifFl5qllD8KKIOCL4dvIfsiq8xX+VUHnbav/gk+yZfGiUwct7wB5PQgyO5jo4abIXwnurJwOTWJ
2LXSRchCYgy9YwmZILaDeYUOOnW8+a8/jvbPX+DvH2dNxvzLx+kyLDeGxcfptU8p0YeNOrmQ9ZVN
BbYzBVYzXkN7+ZL+vRCnnOhuJHWuLoSMBS6h2X6qKr7OtfEPz8UG8u2H5bmIjmSPQeIM9vj7c0mz
WVq0+qwqDbA1Ls/2wMNhnsoFx3vXBJTGb4fM2GYmUv6l2NpR84eV/eun/P3lQrbLsubrZdfSvwu8
EdNVvT1HyMoajl9oH4Iq2hb5u8OQtIYUq3PrGcQoN4nlYRI6Fi7uGvPeqcRmAAs33e6St/ZDLMst
uepHy3afGo3CHuxeDnL8P3xl35XhrFKiY1XVMBH5mughvwnSVVphaW1nlQ6uCFItBmbPTxbDH8XG
DJ8c086dRTVhmUTeJBVfyy8LtUVE9x5GJbpfSqYkR2Xg/5SueZvlzn7pxFVbcHQLrFR1vLOU5CqH
Y1fEiTslIqnu0iZICJXai+XipS3m9RnplxyxpODgiubr0S42B2bxXUWuFzt0UBSArmyIbRWdG1qR
6jUOx+HPkzEYM1ZPZj9WNIBD7GDim64jFUsX8Zk9y4j5xxPs9pOTgRFXJyh2RE3dZaDz3hid+wJ8
ZjMucKnhJBAdUU/fds1dW+MNvEnrc0q2hNgPBFwhjuNdJ9pIz24KkL4+6tvAPaVuE1Az90Zx9g8K
DY/J3PMtXmKpc22tX9K6veQzLpLC/Bjm8JKsMTHIpI1pvjc0vAlGd8iUyMccshNacshc26sRMGwc
mNVqO9i2p1rzjeHMey3nDVjq8vSHt2CN9/z20v7lJeB4/H3h1KJEWyoauFCgFDd6NRXaA/IciMW4
X5l43Dd7rKrE/zAtx9ZVnMS7hk1rGpqvWhLU6hbV+6jV+/+f51o7FomtJp/9+3OVhoXgueXlNELr
dkJnrK6KQsvGgi6vlRYVK1G1z0YLdq3sCtxdvMOZquxrEk/wP2Z/WC3mNxvFulgsIVRhWgZqevFr
Mf1144tMOwvVnn08tNiay409M3LlSvQo+IXIh0H2O3hrpJdpEJSZHVwgAzm/LeJTccn+y6EcXAy1
JUXVZUN1moLWCUYK12DXxIEZ+61zxKRf3aeFzS6OY8s0tFupWq+Rqx27XAm05EN0+U5PYl8lZRT9
EpmkFI+TxzFl5z98//98Tfn9837bULvB7ik75KSk89zXSWHt8vuGaJ0RRUJXaYFc4PvD7MxAQ0c2
g8/8VibIIiinS6p0/sPX/y8ub+vjsL2ue/t6jv7+mg4cJkBsQEyxbAIcfRtt1FnesBqzfRBAuQ1n
ajsY18Wo+rpRk1+AH4hMmP/6a+F2/H21/PYY305zsaTh5K6PYdM3qtLTjh94P+r2g1n2f7g5/Osf
4B+f+NtJS4qwO6O+BlTLFB+FwBbYBkXxn25Ev6693zYAzEGmzokFcc359fs3q3Jd0vJ6/UgUvbfR
sHXIO+KSIiqEikkIEteBkSsBYRJeg+Jz1qYbFYYqO5DpeYv09GJan8ta0DYEczr/4VvQTG19gG8P
aFsAIoL3nbCP7xUzpQvFi5CEC6RLa0UPqlM66gzXpTdBGckUDVL8QsRORqcp19ESDF6uU2oaVG3W
BpDBN65Bpp7Vby0ClOuu9fVqsglgolVvFDUshyIT3+XylJho/viFl3vkczHQ97zgf6iJSisIIEzY
Bl1acmeR5aciSiJesHxiHeoyKImLA1p8p5RG7GQoblurpeGcxAaODZsCW7UgYjbWX1P9fRxT6c0i
bo/huNSe4dw5h77oaUvslRdysQOTGWqf9IV6iEJ0KcWQ7PTM7beq0APLVbYq6DAXPEVumnGCGR07
XKv9VaiXlT8ljPB5W3tzmX9q9byfZPbIlSzcGmVe+U4IQR+TkTChFJC6jm9XjGAODSn9BFd6Fq3n
Az7qRq3nm6ig3kH2j+ZkvqDWfUsgSCjf9nOjBKuGS1D68aMLv0p3vg2T4SOC4N1SoN5gL0y2maYV
FBxcLDWsgjBXKi8c3PLQS1CkOVTcoBfiK1YmQmlSCE0A0La5aqusvC4SZ5PnL/00r75vkEgq69Ft
zpng3IU9l8ryM1PM+uiGtr4VGCB1zDDe0CI1tpQ7Khk7Nlbo/7IpM2+a6GRoKdn2OjefNn1CpoMZ
DXeObg9nO84cIlfsCucJyRvzQriXS5jOsRNuhRQcr6fdJI9jbqLQKgCChuVNRIsPkWodSyW2N4ZT
8Ka4MbcRF+BdJjgch0kWO533LE9CH8i5hz/vLRBr3d0NFLIYxHO57d3sFO6WdN/bMTFbJGkfBFZ+
lEgbWesTsqMYA26GWFvKEdGsYgW22uL9IOPmYMx+WSjWUYPf4QVq4XmIGlXeUxWGCGbPA7l5r6zC
3NJwTd5vw5kxoJYlQeDT7SzhZz3eh0ii1ZvHytljAIJvBnqhjSPbRYCHWwhlnNDzXgr32PZoP1pp
ZwcYw8c8Lwnmsu7mvKq90iYUw23UY6mH7oakyl1UTMRw0ZSc58tXmBFFkXdcEws4Q11QI6NIv5ah
edQGBSU5uOG5PEQKLkiXFICA1wbcVozDDZzEwYlrDVLHeChGIu7sePX+K6RAq9xXN3Q2ukFaWfd0
rOcnNy13vTKgQ9DmIykXyW6QNHQnbql6WpfKLdq52mLstLL6nOnTdunLAplph/26FO9lzr1La4hE
quvT5CaHhGKXLlqcTd0QCjTJ/K7nA3v1akbRG26kA4oVXNUXtXJJlisOKFOQGaLdT5HZdr0FbCpQ
rX5WZFudEzBLBrKi8WXDNzZZ5hJorr6VqvgUTtwFRTRhwQoVHFeWkft4n/AuWVBuitLss9C+Fwkm
zlitPyqypxBzE9xHfsONNjyFqhZ7cRaKzSqgyCz3zVEnsTOS5GYoyOsJS4bqmDSnRctv5HUFVEO0
UpRvNe4oliw+3YbKJdO5K2uC700ZF/thIhl34LSxzwZ22+NQC49gfo+W8eZQIF7wReHUVI+pBJPC
+jEn3CtRSFd3mj6RPsq9nNIDWIYGyFa3Ge9b+5kUDvuy2qtlEx6nQWQnfvFyZ9Xpz3oec9+2Escz
SUQfxtQ9uA6BVym8JyG+uymc0p2Z4u+vZ6M6GpTCWplxj45ogucqr+HZCiL9KYd1BY3P/ZAQ3RwP
qznkx2QVZ5lXlJfGFvGA0RAdVfz7HAz1XnFajSudE3lljE5wYblK9w7UUh7U6WpJ1PYs8pUf6fML
e5a6I9Dc0+ELiRuZPnHNL9uRvKKtOetfc0/d17LmzpbWUR2ikjNJu+g2YtRhgOUZagJQSrv4SCn2
IOjl2kESEIlP2deB3UZv+tguwSygdzuruhTomNEcRIcC90bikp8MAUNFAIL4zFbNoEgg/MHBG918
IwhlIAxDHMYhe8/HkS0G2AHTGU+gRzdQGETNtBqxml346rQz8HUP7D2lpL8uvcT2Na9xxMXZsofr
AnXNxKoNMUklaX1JLEK0uO7X/jLcVk367DSWC8XV/pj1W3WuLrmFV4T5W/H6HqVA3nEwTZHG+mu3
LRHdGzKJzUPtwPIaoiZigkZkvA/ogXlxGdbql0TR/w9z59UbObJt6b8ymHc2GDTBIDD3JX2m0iil
lErSCyFL7z1//Xys7ovb5xyMOZiXAbobVV2qNHSxY++1vnUFee6vkCx0u9zdAzHG6zeMAXtC1plg
oqtV+Oapjh160mDfZUPZDIUnbSGapj5gFiKYWsPb5/2cfudYwaIdGceNqnms9BwymwVidUrGh7YU
0IEKbIRWAFOjUg5ADEJNWlt9u9vkagO7Q2i81YwZYcf5x2U/bqXMkd90zB+VQHlvTMHSExilLEff
lMOj26PL9xub8GDHogFRfGi9/eDavYXSeXiQBpKoVM9oy3QFbCuA+55IWtChRbeL7UNXGtDlcUgw
4mWcWELPxWqzcOPxkNgTjvk2vHQdU3y/H7jFDP8YVQgIMJyyQOhXI2FxER45LIYBnZhAPORuxdcU
IiIxEr04mM6ULfmi0QpXA/VxjVstMT7MSf8xayveYY0AXJxTXct+RCmjf0qA/2xHPAEzJffWVP7g
/8fgl/5LxRC1gya/823nK9T0Ux3W+SJ1exxcEvA5Iox1JMR4X3rvyUShmCXFvqyG9DQM/qpxu7dI
T042KKRNHUKbN4fGWUE1nY6azWPDt/yLnkYbpfII/DWz4T62nri92HRJE0AYSdGh31NAVWOySkK0
zoU/qfWgqqvjElphh7CngBXlU85hpF5ZmTY91DFndc3osDZhCONzZctj6Mxq9sK2KEfIO+47Zxa7
3UUeroY516fuH/sGNsREbsKkueocGD2WZMR9U/3aOOpTpeI8lsFrBvHPY85sRsbFkyPdEe+peAOd
QSia7S3Sqj86XTvDNDLMxuPadnqw+BA9lobvoynv+sea9kvsDwg+QpRbk4r7pRdze7XFex1zB5RO
8qC0/iqHmNrGUlvQg9rEpcHS1PFiprMmz3iDpxS4SgH6x67ih7pTu8LJnmUcfJGstWpQuKe/GYTW
t5eqd3KjV13HTdAalbFk8DMSCMAFZnUDDMZfsR05q2kO82aChRX76oQUFmEC2lQVWwb+1RGEx3pw
WpbuDmy8Icp1FZOHjalt4/b6NoDOFZXRrTDzgxsjg9EW+ahNFBHF0muKZ2ToVF9piJF0djSVBrwG
c2xfFIvlyodWE6F+QBfudEst3FooN9kUa+bSVRUZNeUVfy7gqeDSW9rdZDbrrg7WfewcrdA+cJEf
Yzu4+KF3CnUb0ozuM2Z0iOBKUaotjFr77Mea2gVbcN8cQarS1cyjoxnrP2nAE97v1TrucOyQWufi
clMnN+x2g81GAQNpzqM8u69cnIlJcsNySUgDYkGYJBogmSiFOZ4YOzSMHSAq7EnxYNxaXzLWHV4o
Evf98B1WOp0B3IBGA/pYejrd4VZbdaH/xiO+WWm5PI56VAH8KU8I1ldSzlT3hBDwOQWnofO+BluG
w8HfA6DZmUlz6XX/vY253YVFmRg5LrZieVdGQJ4G99I54mJxXpG/m1t/Ehu0fIOWnSeay/Bkpm9R
S7C5Rb0ezPKMd+6gGTr/uk/Ms48Fhg22E2hSmS97SoL8Q6e2TVL7GobOh6k4BT4RGnwwUjcUDOj6
l0j1x0kzzjD1lk5j3Vmp/dinKJtyvf5pLLRFRVq+tITWl8nV1IttqIVHW8QJ5z7altRq9Orbu7YW
RIuOx8wBAw3L8YZCi/0ai5iSszVfx6Qdd9JbkjRpoiHrFAan+q6sqnCrC/uKbi5doDpl9Kg9pKXA
volUacr2iV1I7P6Ds9b66ACU963P/IfCKt9Tp9sE7COBH7FyFKMHRBKdRyNPc59ykDBhhpp6gQ5p
1QZwPNo7MLevUCyBHTWclFQ71hoRDeMdiSaLSCiyRSmvXuO+3QukBCKZVsEQrN3WPKjhoiJtA5zy
EE0TeUMwhmOiPML0fhjRVzT9Jgy0Y+Jra4yqBA3i+yskqkyuvPQY0yHW3XEVSe2o3UTdr1qhnq0E
qXZJWySyd2k0P1+CF3uIdzrvS1bZMu2nbV7QV6ouPArPlodk0htXiK3XImjwQgSPyQjPJwgPZMHs
MB6yclmLusHVMnPStGM+QsuCslp37bpKnKeZYIjiejtU2Jatq2WyiOMmV3W6dxcpEMaUJ7FlrZxI
HgxGGNhY1qVpbqMJLZ4fPECwg0CfrIhR2GUqPBD3sFTQrVJl7TDsgxEdQeWO2zDuyJIHCkUhrNq7
VHtt6agN57G5FwC2k451RNceSs1eBmTI2/bOYeg09iSSlrJfD7oDS3bc2v5JL6pDmSawAFFRl/Zi
kNZp/gQcWCWqTV4+JwDtZQAUIIqWVm1u2jU7ip1wu7WJpWskdyMZ8rcgCQ8qCTC5akdaAMv51zkf
bT6Yc7sfyO0WdsHaRnTDs02PaQy3zX6ipZDi35F2cK3ZOswg33qg2e37D7qHIicf6CcXGJMPdAm3
Gd+xHLSHsJbrKv+IMHGNjXb09OCAggE3DWI6L0MHWFWLcjRPAI14IFuHztfvWdyQnaA8wnxa5DWB
GMlxnklNwXgmg2WRIfdjGrWpStR9NgcOgI6rsiN26MN86uJu3Kai3qMDQx7EpRjUl/n3NbEvsTWd
vTo46PabJGYgx0xvYWvsncdBD69GGxwMuvIt8ukqLIHg6Rs5fBlttQ6nZKdRi/tdxeM9ASnky7Ut
2pOvq+dYGuz3kfMgKJucehs3gr3EW1V9RQy38vaujjZ27tJbBZ4BeM0BI8WDcZmKNwsurdAfBghO
g/Wdtw86BeTccZ88VPl9szK7yxTA6TjpOeI3oCVtJcm2u2a0RYCwRrOzPvQ3DcuPphubKS+3IyMA
2gCLgN2TjUMsaGKaNBwgzKpOmK58x1zlVXacfy5Q5rIblp1PeodsCUDiJWNIuzD/2tBeyUJfx8hG
IxKKBGK17rekkz6HRKAR9PcgDKio6n1kFA9T4V586axaGPpGh7870tel6FASkyKgG1sy0jZTi1Rd
+q95hMYO69VepSjn+UF94E3kKQ/UChkyondzK/QGZhYqGxdm9JRd3Yk8Zfk1q0oBYLe9tymQxr+G
VfJMugVSRzWTSY5d6z/q6SM4Aw2tYrweq8ZaR9msKMoea2rMzEh3pvU8yC/XSrmLWxQ8ch+X3dwO
QWbrm69Da666wpYLyrK1ByYOK9rK4QllMDYxa/uMfUovl6GxZSO3spojvu+doYK3TmFg74tz3CND
gkl7cRrae2bXuouk5AN6aHVXhdB2tfZiGto+5FFVzVFGHqiretC2MZUepN5dl/NmSXfTUxKUAH62
PSy1gkCgxuW0p8NCtu2dpq/HsdwH3Mqah0a8aMqnHv5dpUd3Gu3lij6YiFBHtRq2Rdo9MUlDLnMs
2SaHAQUrMp49cX5n0udwSffr0jGOaY5J1HK3VoCHPEpJNZMULylXH6LGjfCTrzAbnrAlHtH1bmM0
RlSB1YM/+OxROFyJ653yGmR8hKjeQCYU2uuG7lbp1tsRVWUxZYexMNdKsw+QoRcZXcuZEp/Vw6ms
5ca2bKKQEoj2YMeaUZ6doeEaDzKD1jkrYMmw8ncKVBgZ10l5Izxa66JhqCZJNsLraez6GoaMYlLl
AVLzTYpHbLIPoquyOyPMCK3zY4GCT7qX0T5lUXEMkPdsyy6nNm2JnUbYGICzm6M9KYM6xolVUD6m
Doc2ccgsaozc5bEVemy9f0Cf7Ue8D26SrmvmYE13FcXIw2XI730j/SGk0FSXagI2OZJNFRGr4DDa
dWvnVsr2JCruiBqJVe7wZGpPU+C9c4Gsm8q9dTpjTkJaBJE+pRYzfROXcHYWWcULqb7JchFgqdKA
1MN1mGHZSi/uPQDmSMSzI8sB+K44s/d90p5AP++7zLrmQ3rfN8OqrdE8RhaGBdtHMZjUz43xWFcg
rnFqkBkKQGX+WM4M8DVzSNGjZ17JJzr5vb4hNyPhIqGwkFF+nxvIn0rnobTiY59Eb6Xg42XtmdSt
PDevpY8V0eCsEW2HUlfBm2tXcShGOvTfxIUp8go/Ojky2o3FA+I80p1YyctGXhRz32NSpBuPFLE/
B3f/ltfwFH5WOYkxzf+Y/9pnXoyMioLmN3fqv353y1P++d/+yP/yhf7hdeGO/fXxZtzWP/xm/VsG
dW2/gSh9123y52fwv/P5J/9v//AvgNf/SUylmAz9bZr0L+ivI+OyfzIbonqa/85f8in9j1kHhShS
WLo0+P9/iqecPyxAW+galEU6I6k5/6Wdsv6QjkT6qoMDM5gM8Hf+Uztl/uEwNWG8b//1p/+Wdsr+
l5hIXRFzjAbLQGWh/jXuWEvBq8deTHZRk/yYhXntApc83fIlTZodgnR65fG2MJxLiqfZx9a+MEsQ
hbY4ytzFAk1r2Rhdmhcw4seQFirS3DMiVCDRBbwTEGL7hpRkHcVI6IQkX7Dw64QOLIgK5VluLSqZ
vhuDcxa9zBatE/80ymc0b9OINK+aBEYO6RdQcSnx7YQfbCM+aNfO0k//Cc4jhKnwcbIoGM2U97Mm
b4PgeFMMzrtB20Z1ACstBePm+Tf1cH5O9F5yamqbsJ/oww+0WybdmzXTHbvQvoFu26JmNZbkLYyL
JMgWk53k9A0M5IsET/Dox2hG5WaLu9RrLvjGXLSLnsJGTm6p052YHvwoC4SIZl3Hhq1tK7ZZWW+N
Rrx19S4e3WGBVeEmQ+dMy3eH63RDoEM+b0E4jgn8k8mm0T9GBcpLHksJxLXZqlW0NGvYFfpsPolR
mp1Egm+Xxv6mZNziTOo4jys0rb9jrIUbwNefcmJIkc0S/iftq+/x1tJKbj0JVK5mgW7nVJoFB+/3
KZk4aKL0tlamPRdGvwsCcKZ98BXyPAeMDOB0fhWGQR+itSHokz2JPcvAt9Q8Th2lleZCW8eQtHSD
5iUhS2Y+YoNs1q6sK3oQAe5QbTqjYx8WIhpfjDiEX0DqPbZKtDJRemygLaEjQVADo33Z6qBaa50K
PY2tX2oqLymhKHYT3aDlkHaCUG5t4VT//cVEle4GPbuRZn0mSXHaVLpYKVvio2uMd9eETFo6vJWG
hnvZZi0My4aaNzHnblr+ZfjCZ/Gi/e+H/RpJOWRRh5ZXOy5zEzVUjGqbQq4gr3EEXptX/VkzAP1n
pFvOnxz8HBvHgGgQmz2506x6+p1o//DBtiBwXNlSchb2rczASHsFCU1DzNEK4w/f4ZVhxvygTuAs
64rtveJ7Z/Y5aOqXonCfTfett7lpJOHI2OVgKFV58Th5U0X5E0GkCHo6H0W5+3306xQX7WA6dHBn
Vw9o8vKzC92bjRPWKIYVC0sq+Uo5o+hFUQ3fWpRvXAHe2CmbFxm79zNjuNTXAzxgBlThR9PCjEpk
sR2CjOZx/eoPJgmNOLXw97LT5/KvZURra3TR3WzqXuATHNwbSKI7mTNQyOhG/HnNzs8Y4lhOdTqd
AkFUuiS3ieQBhBcZoHV7L2PnHFHy4MpRGSRP+yrTrYTWsMhz+6rNpFFIpw/cvftKJ6RFziFZY07W
KN+G652Wzjmu0v3vU9hP3IDza8w/auYt8P3a/yHqa+cmeE3CrH75XagUbsrDoo8+Ui/FikCaGC06
Fm6/WDpYpABJnZkh01ZTnIXO1q/tfKHqBnes7pjXfnL2PEc/3HTCNiPX8+bJrUg2SkRLVKi81FI7
k4FETKeLtzhYDq8mA7UZ++BktlqFzhXKhbuRo9xHHicfDkRPFN+CKQOjX/+uysW1eoL3+0sE8C/c
MPpxvfqlLH61QUtuBNORRTX3hbvQ4SNl87XiaLf53MUOfsHfp1qgAepl8RR0t6mjzywHTOZucDcH
eEYWRjGjvi+kCc3OSUEbk4vg6e2n4QwGm3u0faMvVsXA/qIrwD8nFj/oEgmIG/dkhdRHjNx+mD/T
r0vUsLB1uDO+9VHZFuCVmHzdnG6kzrB80TKeZjaU83nDgm58lx56Td2qSN7GSRsW2czHZb55RXvI
B2FX6rPirgJrTu9lYwJGi60hz9BW4Q71WKD4dWyHHxnPHEsV0JjrF1s4fNIE6nRPn4x2Y9bfAj39
SR02tvCz1n1OlEFldUcb5oldOAfLguicczEu/egGSERRe3IdRhb/AVKzqLXAJ0qs5iPZ7SfZJpTG
BUxglg6b5vxyPuvA/kjHNZNdUfHtnIL/DR/rJzL0dW/2DJ3Sx7ivwU4wn8cDlZ0GNaH4VfHrOJtu
Bu1bNcWLX3CVK9Jh9IbukgCl2/TW1dBITyD1hp14+AMiBT6vz+O900bcLRjFvSJbiQEASkASGfj9
dZHN4v/gwxADcYTztWCxqFBcR4S8inTRwCZLHEnAUb5pdAV62gEmjbWKNnuIH40ZdRzxWBMmfKgY
ZJWcwDvHc9pQ3lw6gaYvlFQAvm09VERdwSbiiHKnwdheCXh9bRkQjsA5TBN8V3wNRnnn0IVaXI7j
kSNYwVRDfGLOztmRCQQBw/6H4rwA2ly1yOZ+n4Hff+JAdGRvJiDGIauMADyWKzlyxoqRkkKD+kt3
NKFBNxrqNt+M847n9+WajfIWG++ZRS/AQb6n9fIsgm5VSfEKVAWPMZ5HMu1GhpF/nk7HiD5+v/NQ
xLfAz3Yem9cQ8raj5NlquDIGhpgNVpUs9j+dR8cDrVbSgugqwEU2WRT0EZjPSwqJSCs49TQKaoPd
tnEkxGGXKOu+0E82oswJjKcluORs/VgVFpbzDAyMtRoHb92gWNHC/Dutz7UUO0dU6/nKrwfrbCj7
4FvuL3wt362ILjEttd6L4ex0JfuummMdEXIgwFUOZB51NaNh/6s2rnU8rTs93fXscCacaFmgAIYZ
sGpI20wr3PlUXHbKyE7uvQwcqatvXIJTmBkdBnb+A/LQgL4E7XiTmaXMjsbAepIQrSKiXSjM1Tjp
gKQYPGntFoT8skCTXtYkVuNqcjTiltBNxPmBHvbK9o1NL4oHnAXoOczD3IeUDeERY7PQKB2HgXEv
UqxibLZuavz+81F/4x/wAJtZcZ5w1+iiWNfYcqv6QY8UhKhiLXlAVcm7PTI5CszTvI9sULikzJZs
TRz4yQoDawNeqkM8TI4IPOxy7cFQy+DXM3LWzFVZ0o1isC9cQbqWhTX7rfc4+jjAyhwy4VmdJiU3
uaOt24Efxcs5hum6s5GF5Kh9PN6rqLc0Jq1k3PkASDUvJfiUO3qstzi9Hko0S5WId7NSfMgxAkZM
6F3MaNr4SO/jYW4F40diJMpRLZ09L8swxUDlr98RtrGeDx8z0tLwtp05PvrRo9mHr2W7catkj3l9
V064NAPEu3myI7Bt1+vlWtneemqtO7so1zVupk45+4TMlxKqnul5OxoYHH8uiMk8ocY7erS0Gzzj
RfTlGnceKYFdgSkvAOKmbyBQfcqKoF1k/Y2mbxrXXOkJob8o4h2PRdGyzyMw1LiVpyRnaNjGO9t5
YFt+V0/Ez+narm20CyNdhk/1tgtmFuY2KO2TH/lbxJXzoRnRcwDFPAdS28FDOdh+fPUBmdmjeyRe
0eZodQ77DN84yQRS+xRdETF81M6VAU+5SGPmIYr+r12uTScRrPr6I1HRxP81+UMkeBpyPnss28+j
Kt6rDJ6WaObAIB51jN8rhvFqeseA8pB68a8+qca18t1TTguQFl+8rXy1NPIWW2P3GE/ROHcuf0/H
nxu7Z2rAbY6YrUNAY/WXuJ9+XEfBIyFkhS52z8xrm4zmQSSA6MfGhy5AZ4qBS4n9fJyWvYA8yWJM
Zd2uvXRkmuVWK+V7BGBO5JRDYbbRc9oOERVMy7ES84CET0bz234ZLW6JT+WCGg2JG6G2uDI8Q8GQ
8WJjl1ETUViNg7pYQjz3PoJ+KBdsxOKRhCg92o6JS0vN0fckuN7wvMlVIOI9E/FzNMhLGDB2Cx1g
+AC0Vgz5f2SMTYXil2jHtU0MjOYM0CRDD6991DJkoH4N5bQSfXpO2vQXS3q7iHIA+IJVOaRX7do/
SHHIfmxLfUUgD5Ogst41BTNUlMM3Cd1yEcL0otUrHp22L48DIr1F1BmXOLHZf/Y+8QJUC03xK5YM
QfOUwX6Jx34BAKK750m4z/AsyK7CnNNn0SXR5IvfhUdEMu0ByaBcynFm8NKCpiqP7r0mv4fXPHXt
Kw7AYUO/GXi/z0iYcXXeOaxubvIQaNQN5i/2FPbS6vxf5OCY2z4aGWuBHF5MAMHq+rHQYSbgemQv
G7DndqrDKCZKV63ck5axE2W5HHSS+trmVxRm2l1AuZ7m2V1u0VqUKkCViPRMh5JhJPk9ouZDTIDV
wrAqtDq28cspUBtjnN3LTJ18L2cPVeKpj8PsU1pSISQ4W4WH0MmgoDeZrTAjqxWvygF1XpoJYahW
QoHFCwzQT3smbxTilXwlDYn0dayjMgzRyFDs4T4655gA9DnFA+QY7uTC3g/CZFpmwOhs2xVhZvum
ZEeAFLOzuDkD5jQuDWnaWd5K5qXFdYLWw26RwNvQovOJjAzP0RdNoPBMkRSmYTIiYKdfIsj6sgvC
jg1Ox1KCd/EIMUa70H5ko7tvTNysuR86dKcFW28Iv3pIVogucLV24FXHJn1dChdakc/kZ4XbPFq1
JByIjglY2u/6DGCdCpkNZCx2WcQc1vIY2RuwKWgMMgcxg0/fboanvK2fBl9s9cZ9BnFULx2JXLbG
/J9WFvrE/DUqjYOYiQWx4xZrC2jyCPovpSmHqsP4IAA4wEjcr4SGfWpWfSF6RzDKDrrYxYKGcGXm
Z5W4AXfg8EIo74ueM02g6OlW6tGIGMm7tjezl6AsRXAX1soimKWkmWjokdxnGtHDNr7jAqSwqwc5
wSYIgRu9+tJsaxPkeQ5th6VFI16nNCm9ciP9nPVxjn7rUIiTJMdER+tXOvlBpo973FUPnokSCD3v
FzH175aXf0rdp/ZitaosoBceSpkKeuC+i3DjELR0NymSW5HosvlAF8D73IfJPg8yGMvAUuPcVZtv
dKvgJomRBwF8SkEw2DntGvuxjZ1NTwrrkY7pkcsYwGogzWONVWgbwqTBUwqWu3LXYEApH0cXRDiz
PsIsjHZVRWm2pG91I97mgTa83Ob2xfIIOI0I9qimj6ytMGBVmK7TKQCXDW53Bi2/dqSXLbDTjos+
Ujvdi978fs4MS79ah8XTBkUdZXemQxMW2pYXEKnVdC+5gWrBCyBXYFSihQA6/RpVNF5UYoPJ7u7h
QV1JYgUpJ7sLSY7GMqxiDCZavqmKqLmjZHfRapSfjcOMuK+aC2Eye4Mvu3ANq1lVxkdnwj4hdoZm
kukv26TQlrnSXiFhAAAERQ+Dpn1OEAjpbsiMUI+urYseFj0jpFLvK6RPzHYvnzmu1pubz1GhqYHi
zIuA4zTzbJV+FltHopvIwlt38GuGGst7TRYeWhZ2c5zeAdb7yohaMA6l/TnZTGXJgEOCxxup5DVF
xy55TPt692SOzW4S3il10Mel2UvZDOs8Dy7SeCx7l+5ZwhxExDetMx4KRNKLrOL+KzSUOFOKHjEr
v9hRSqSDNGyC6dPI+nERx6jINJQZBcqUruw3aFoJUwnAZqSTvBFYuYlTsFuWBJxGmdZhBeRVbSI8
aTMar0qkBTOS4pxQ09z1Vv2rdvqn2gKniLx6wQ44mglLGwfv/KK0Cg38Qt2DcMkweLvpQrX9k9J9
9jmtsQXnFBJ3XPSbOqvQMOTmCgJlsZzwLcVtd6Wncg/44T3soHZmYaitTcqmL2XmICdw4y+NQd63
gwIC4p8smAvLOooZtmRxeYyDHn1HXKllG+wyQjfXGiOmUAONKy3Q8W1QbcZEz5EGk77T2ufIzDbg
rmq4TVTMwo5/NIEir42cjiGcPh3tQR2mZ+GTrsQWjIqKOx+cPiCX5j4jNJ0e2y217VVugWj1++DC
LyQGMlIfYAdvMxG8BTlBlfHgnzrimJkpMvFInM94dMJNGyXVchwfmcQ/lU478sBMVvXIOjkSDbWu
rORO2NDXTVWt4thkgGLmV7d5R+x9rCwfdXJa7Xlw0/WsmonnARV8LvgmRYCiZ+rDjY94dlkr/yJq
8m4lXh1PsRf1UXkWU2Sy9+1PilCKyvsux/wCbOdqCYRigubtwUVp22fhxS+sB4jBAwmc3jN1HUQf
3LaGHT30lX8XJuZK46UsQYEmLbUSbqptQJOtiQK6ONn7b7R+ZFkHp1IHSvgKKkAqdgmhCNCD+mtF
1gS4bftWoOpaxor7SDH4IsZwyYDpvtGt7zGEPeTI9sUmDmlF/bCSlfz0Uv2TGCJSdkAcrRxdvsEI
GnakhREF18hH8HZrtwu/Wj19BcBW0HVFJGGN+o395kPJBgo5fXMn4f+mQttzn6GOx7O4nEpsDVyx
TKk8+p1ZhyoIL92yqMxfRjwgf53/M+c2ADUGNP6Q+CCl1GCtid9EVJ7CMArZkqWZ6d6PRsNlTuzH
zqKz51N0HqzQ/JQNrFrIKo+65JNBsz6ZyojOyJDvjdLKyavonc2g2BDX2hzcNWk7/Axkhg0G8z0k
vyaGhBrqr0nEL82D8maahn/WXCa0PTx9eIJ0F1PXk6vQAgKLY2hhjeo9b1kSmZLCiR1reLfIcmey
b0EC+cLRwyUSjG0QdADSWyRAPZJgIAWgw1e2XduL1PwgUbJQ5I0w0c6r1WgQQCzom2LsdHhjRONx
13ebajTaRWnrz4JNg53RANJ77NadZ1hHyw+fXdnl5PwaG5eIvUUlmDtWXX6F+n0iEDR6KoJTXIQG
eHEVnFIvcFd+kJ0RAEC/Imwrgyan1bhqQWTNAXcOnL2OOcG0FOFjH0Mt4i+TiEY3KE/FAqbLUcDn
YFyqdfBOqu4w6MWD6afbTu8FVXDl3tGbuRdiVrmalDJa57yiECLrwz+WnL6FTHBMSlGoE+x5tCFj
d9aKdu4mIJgk0WkZROq7ZFWdm2h8vo+0oyFZDNWXHb7PDX1oZih7ww+vsA925JHYTc4kLKdkUYN+
GNrkGM3bv5l8hoplWEQC9WvS0URzgnOCsnf5u4OS22StoaeZ/erXbNJewxLX6d8mcfd/uon+W9Yi
vQ7hAv/Hf/8nF6ShI37VHfKRHMFKYap/ssI2HqQj7Mw62BmTeSkrXhho6zwTSFuQIwXGn7amf2tK
+v8y//yHser2Oz+/p9/1P49S/z8ckloCUunfTs2/DElPeRLW33/PRvrrr/w1I7Whq0oL774upcFA
lGHoX4gJ4BMWMk7XsgRDyjnm6j8JEwZzVepNHXebVM7fZqTiD0AAuotiG7bEPD39N5KRuEz+0adm
sFcE6yB47OpSAIrgjf5ujefupe/NRmTOEUawlKmtC9JwaJiNmhXPoLFrP3BUPLWDFu5guJD/sKvZ
ei0qb6QnaT6XYpYODsU9uSEIPKz82YsJltErP115GIYky+kUqH6V1UhQu8bBCZYHb7Y9/STMPRaK
Bh6dRd5c+ETKC3mlEXgMMGStSzlDtuAwSNpAcWO223QiYsYN3hpIk/vSYo4TjneW3dM0CfMdP/IU
Cv3oGNZh0Fi0I25besvOXatbLB+lDHZ6xvbEHTfFGId3WU4UZloYe/TLBQnKNWnvlfFEfCHqvjT8
sSvsHbpW79M8Iil4fmyYVbkntnR+ggHesdthCyP84o1sM9SU9RdDqw5Nhjq3awLr4pc32r3vbhCi
0B4yQmJDeOAVrsXu1tr+WZbNQ2hRIILDOtM2aaKAllf/6I88irUM6VcSilfdQrqjY982/DtglGez
C+6GabzWUQ+TTS1Mv94p1PnGvHd0ow+P/pdLJLYl2kde+FUzAVwDyiS3M2MswxG1x3oX6d1ZZS+W
jjquu7a2cQCldM8mkpZD9d71LXFHfnrOTZhomnzQ3fy+CMZN1qP8CQxUtGa8dczmLo0YkJyzKN7Y
Xn5AYfomfaRWpkCwS1iS0KGUDqsMEJ4fYplK6b/kQTBQCfgdjqLyp3E+I+3ixPWxssWHn4pvs0zI
oY3fCwgbdQ1wyiKrD31TNFxZCQkjKttzhdvQUkg6e5U/BVH/iiP0gVIfedWtoNDhyh+X1mGU+osD
3Kwn25QukrGtKgAQaQQtW1PqRG45KL4phiWen/Bp720sTICMqFgHeiqkAq9TLSOlkGn5SBZiy/7e
r9RuLm37hmaY2wlFFC9C3GQsLzKzv5uePQzrJcq0xlloj+Rs6BqqX02RLTUL1tIOjXfPgDcAxiRD
+1uHH0b4aPBGCXOBH3wwdE5/kIkVjpCtISfyi1G9NmRuMA77LifXv0yatavCXl+NGNcOQLQW/sg+
SeFYSEyOddi966LEAjNjxDqdnC2FPNJpB7TxbCwND7Wpks5zojv1XkXdufPMCCdafUcbyjKLeKmr
lsBJvJxszZns0cqoAZISZ7KqwhuNjk0VvBYyIzBhBBzcJRvT64ACQBa1wnm3HInHVn9RsnrVxuHo
lMFKoZ5flFw/bM9G9IMsUkMybQwsTbiZYBVTd46LztXOwh7eotyF/k98LdwqdHg3mPhJYi7DbDxo
g/Ngac4+JnUapNgGdcWKCKpfBh2wzDVvtHVAWNEGsMA+yYblmo1Ah3HkGIb3gyrKM5MTaMM2nFYz
xNg+yPahZK640HSXzPZ2NFH2xkSGClduJ+OJH86ngnolECn9s6Ig1JVDJJK9x9hvTVIXA4ACbXeB
JGbZRfHZqRn8DDmLs6e6c023OVefoZY+x52hjkDtvgoOK656rJsQOFBUimw32tMm0bmnTA3UaCjd
p2LQDsrPrWcWle/YyW4hVvZDLWnkI+QiTyCfPoIA+3DUoVfwSNdOLSLiVZofhRdm1Cvkxoro5Gjm
L9wsj6ox/yd757VlqZIm6SeiFtKB261laJERN6xQCY52NDz9fJ5d03PqrGl137dZJ7Mi9gYX9pt9
FpI0Caj/GVgP6GLN0gmmTTfT7i6foi4i6JGNv7IUIwKXfO6sYCpRTzGZwxccIlm/AM9ONjXXxfuy
DUAs5oo4FJQyVbrvvZl8NxnAHxeb2zULKgUgK4QY2U/i0hnez8K4deZr3bX5mDFhpHzCLi/tXD3F
Bcf0Jr9P7OJMmPlJztGHZf9OtVXSqN38yk1uW8tpj5sCr0I53fcWZSbDvOz81rVXwu4fEQvoKB3A
EIyV+e5nNck708YvjWRCxiUmWQWmMaOEAnwJ07cnZn+7OXB/ZI2KJif3Qfyi1suCxJt0UPNwkng8
PyuYhxOIYx8m8mi/Do5BfmccrkXfsf7UKOeheFJ5c5V6iwAcit8WS3D6anERpfr3aNWntO60ft+t
hS26NY0FImGUMsfTgtu723R5SIuLfE0A3cbh0rM68a0aVrpgjhy2ZEV2fKaCopzRPIJ0vuSV1shy
88HzYoiOpwoPyGpKVcyjmQs2O2bToiRX3lmcT+s7OgeQmTB3Nwg3e47SPCpW/J0tjEPDfjoavrih
wD0hxFU/xCrgRWT9K3DmsbRvjcI9T5L+kFvcOYk0aQDVMSuaoym9Zlu1k+LN9xq1IfCd1BifusBr
aFTi2hIzietwFkOJbrY53hVkTfs4QU1jvyaeYI8PPX4wZG80xbhqXwr/Al4zwK3a11ua8faOw0Lq
GzR82Aa3aKojUBJsXMh8Ye3BgBu8cnP3uYipHsvq5EnF85c9JPUp9np7G3S81zH/HsxyYzf7EZu8
ne4guuPCqlsSo/NwgAHnb7rB0ghs2K25lT3wxuHXH5vTUOe71q6eutnP8YS1n0LCgh1KEJNtMuxb
xSm3Vs3OyKfnrio/nZjnrxRcC/wcuarNxIOAab6j7327WPywZfXYALQLM3rfIh8+y9KE30mnpeNl
2gQ19ctJE9wVyqds3ayhxlCChHZzmGYeLypNfsmAng8OVN9pSr9yhNxTeRg7jJcFitA+NYxXkmr9
yhzMB6C/JCSQjIKqezed/CsWw/2SUa2SQThdxfbHJOmN76LyRRFhW1sj6WIf+yp/ug0IdDchuo/F
CcKs4WuL7iuf3K8ocg4Bkk+pdEcL2pjq6HLpZVVd/qgvCf1oaZCF5DI4B1Y9FcpFMinQy0SYlLX3
KmAA3syIQZrl+xjH64SoTCLc97xj84iXQk/YCB+3BpB4yUmh8JcnWS+7Cl2ZiCsArMRh0INYpx6h
0POgtQvGpSXcB427H00018yeMJ3jgkpbjxIV46EVzouNFXkInZc+wqmaRhbzKJgR2Swvpjb5GK35
MOd3eYQxwE3q36UtlzPL+CGNFRAhnmx6zZ+A1eOLazA0GS71wOn3hEU7EFvba055Dcl4rl/jZgy3
hG9f/BoQtc86CuXlBzMXyCTzx+JJZ5Hq7r2YZFmYvqRl9wRA2H/mpvsRU7hSDkdIBcHBqBKIW1HB
sTUBZaJXIyHolJ7o7AsT5B/G6/WYMdtGP6dK9ASheZt39akwXJtYHdb0OsXsQlPK3kAAXFWMH0Gy
bPic9F5ldndokJdmfCrtFjv2hEEqjowt/SSc3HNSqEx9Uia39IkTBYhW0DWJpZ6ytHfWwiDgj0lr
07i1tdVHYYqVD+XANZihxV2FK27P//EFwKuz8TmDT1pLy4wvwT+JN/AGG8OnT14fs+QGpHK1Gt47
gRTfGH7MrH16j0r7PuC/JllN59AQ1zdyEr/adLJvAjowofwAO3AQMmvW33k2X5X5pUKaDS07e19q
N/pf7OLPfwe76LiuprD8x70kz8Xn34zC//wr/85ZtIVjc/7h37EELt9/vwRblP3q/0Hw4Lt+4P3l
Fuz8Q1h4svhDn2kmf+//eYWhM3KZhtsIF9GHTxT8Ty7CVAT/jZJjWx7GZj+w0JhpQkGG+9ebcKEC
D/6Dp6nTUCmc+S7rs/SoqpR5IgQbppA9NtcsoUy+l1gm8uKklqw4whB9F235FjYYOUoSfFV4PwoQ
Fa6JRlRRgxV48PszQTlBj509bvgrnH/ClKPPzKJPybzFmI2eTiIrD6BdWJXp4OxsLs2DkXzTOHAX
z1Cw+3gErWiBj7BN6s9VmT+4vvFcLFypbBpMXY/9ni5zWCnN/E7mdj8CyNiyW8PS8HnzKbLtrzBe
NmhK3Q4zVUwfbwVV34NwiI417BYXuXNgOh6QJN8Qjfgh8fNcodhxn3qSQkXs+WayW8Z4Pg8JJ8KS
zZgB4Ds9pFgDnOHaNrqlEeAmYWcUeSMQ4mLQZxB2VIeKoHhk5yWbVGasZbRirkHzcnnROEO7z34U
gJqijuzz0ij8NXFwlsN0U6j4dkAx92BINhSDr0xT3UZxkm/ihvEHFRiQBcuUWgFh+Gdi2jccVM/c
GX/3+ZxsRMZxOuraK2Ha99bEMxoVJ3cM4BF08LBikib9IBtoUR75DEADHkDezvSSDdnAdDc47c7K
bHXbJksAb3qwrvV0NpldO3K31AADI2vPw3qwnJd54JsJc5FSQKA25FpB6ZSYcew4rXeiHs1LGsjX
pecoSd6WG2rGDNfgqDXFUBQz28JdMmBytBn4caVzEJZdrnGVU6Z71Gqxs2lxFdxzo3D4cMuDuVi/
7UaTrgx6PJfaeKGwa2vwjEOG4zwmY+B3QZQQuA6B2VidPPGt/jIlCWEVczvI4lBwDkfDIDCtChqj
iIBEC/1pYQW6owvHcL/MHh9MlDMk1MbKgSqsgkT+jPKyh/t34OL/E0XqiPiwE/SenSiDW5uN+Ttg
5L0vRfAbNWbLfVncjOMrCD5ijQmUE9sq3gR4IzzIi72pZLQZja4/jbWVnsycoKKH7Xtj6+uzsZB4
M5gvsK3+aqtJYLptObku5rdPAHvn2XO1MZf6Vg3hJmzBrsgcCLxvkH4VxZxcQ2q7lzR7ZKgAOaL7
rGRAJcz0jJZFSlUWYhOY3eO8dEc7yYB5cAVZz35w8cRwaOmWXOBZOrO4VRDXV0x5DuYgHjKX7bHw
knNMoMkmOLOSaXAXD6m1lwAb4qy6U2nvbVSt0l1RAMXvlvbH6cxtPCW3dNgeCKYfRTfeAEPYLEuF
cRi+WgFcZF1QEbCOLqPD/LWpmbWIol22i7BPheSzG+N+V+QNH9tD1UyYG7vKObpV+db03JN6x5En
CdEMkErtONSGAOqvmvgC8svhXS7B+zXBvm3b7+42HFvqQGLmrMWCFiUVliIU+7ux7n4FeSq3feA/
2UwE6dNl7Bgs+IJnh6OvFyqE9JI8XDvAeKaabzPRqbHx6S1lrDCf0Lhp2+M0wHFyHZyYNeMUMGro
Ap62RI4ZT/bob1XAUFqG8ntA8iPh8Lso+k9MSAzF7PxLFN6bHUYHUdGYQjUtIKQaAzAlh8Rsszsd
nIqz2F61RX2RTNlXQ4o64+Tv2bQPHOjRysmuWdHt7ZgB7JSFp2SAzA8Znwky/FHbcm7UEPCfcVJ0
LOS11mUZLftDWVwESNcd4ikUeJUeBvqxsDrII08Uv+Fcv1ApQBNwMR9EQ9GQkVePVrJwxIn5JVNv
30Xc7TKFrSlzWLYyF92Jhg5odB1HUhp3VwEFjCs3ZKsJguxd9tUxisdD75KLoE7ph+LOdwzJUOKA
1rgdA9+wTLZT7t9GA81RWdkmQMVe6S/AUp6I3z3/QC/8PWgzalk62d9JbrrzgKHAc9oboOV4sGeS
kNBCVo5sfi8G8WTiGA+J5+9oaY/wR4f5HsX0J6nD82I7VztrPnEqYNxpOFelgB18Izzg4sEpNOWI
K2P11XWA3oZckjUX8hYczTaKcfmxX8BBGxj05W9xhsUkOSzdcqxbWprokUmnvUfGbzVlyQnC7ZPN
4w0FaWRkXYO74o7ge0tzX+bqxTDpFeIYTOgsjrR7kdtsy2gsauob+na5JDB3a8FfwctiK5HD42zm
JGCe5eD6RFK4VZij6+54gpng0tnZtZKKeu2fwDp0oFNsJweu0K5OVhoTzPBSjDrriOxhBmW9rX1a
oPNCwyuyEwUnDJAjtup2Gn6ZM5Nsx08ApdbOQ8y1cCUj4ytqpgP4C/gfXgQfAdynyKghzpmvZi5P
JC9Pweq7m8dQrHBBPsW2j3m0u3EHbgtdRDrIjMRD6xrPpjSDw6jSR4x9Z0m9IDT7TQA8iui0eRkW
Xq/Oc4+WS0eGaOlBnOMh3Mmpp97vWdpIl11ToJsiq1S0Wsfd+AwY7IG7zAdDqgP/oLcxREMRTzH+
8pJxnzOR28umN3DpxFzZM++dSMw+8rP+8Od0Mi7bpsjkYUiDS/iqQyAUHh7wqBlb1zX39H8XO1ZV
vopaWPiWCgHzcdgqWZ6NqoCfLHF+9sy9lyy6RnPHdLQcyl3mOzDrZv+eBqjvhpXjZJhHn7IcW5PY
6EgKooDeGGBb2XBP649Lm2l6n3F4sspl52W9ucpCVkfsrLZoQMJ5FR3GIeZHm/KCCjtbVpJLMBkz
0AI/kefdF3710oSXcVTPqu/3i2aZ+K35W07cMIuIyhVXwA6u4FaIpR+hHkRUeMys71PGfbyfcB7T
tpl20YfTNfRi58s9t6rk3JgElt1CsowznNt7i+PuraK7GPivzq1sHC2G0rsyBc9jdfTQy/N0BHdk
9PO6YQsFq7I8cTHyqFfzaAby8uuQsr6RJJCICG6/mo2yoQstfI01askb6F8Y6KvbRaIgE9VQOold
NoqaTwLjZ2ml5x6y8xoT9lc/QfJp6XPLuoIDrjehoRTpoYtxKi11v01cG9FnHq9WFFyrjooUUwSf
VcfIGb85XAt8PxUuXEDgoB5+6ikxd04CYbRpEL8mDA/C/Ijnz0QDfhRMQo5sY4FbjULwvnyyZ+vS
Oc3VpGZbWNFajk24o2iHeIvoWwr/PJopBsxBRX1Mh5xYDn9XdfahR4hyR9ZCDkHeJtWZLy/w9Dnu
KPncGChEb+OMXG/3h66NCkLx6mEofEiRor8NfIuJDgI6IyAmTl013lt5UG6bXr5hj9/1vToyqMe/
umDfrpxX1S/ZiQbsHaCoCw9Ge1D2T2uICPh/8xsdYSK9VsWAgOWWJoNdMzkNTpoeucai6CsX0Kyq
iR3cMpuj9CGgtxAk+iH4cTFbIniAUoDiu0GYo2lvwX3jNXrnkJyJGQyit1vuPoR+01CNNC3HP/6q
ePQIwZE4qudvUoOExA12CzVxKqwmaa1DYVytXlFK9h711s5MctI/JbmGuaBJOrRZtaA6EcbSZgBr
MU5FTuq+TWgrrIPH8EQrUnUph/acFK+ddNc4d65FWFFwV0GCqNGXPQ5HC5CIyWA/g++LNZ4jBCC0
73lKH7qA0YmxpBzPIgMV3G0/zYyPu2m4ELn2uJ9N9WBkNgU2ca3L3KO3PLJf47R8iMALCQ3Czeut
oWqPxxOofTEVzzk2yZSPidITwTiHWuPdbHfbmtSI33XBngpTuU4khpwxLb6y7pXM+bx1h5vaxegS
QENWijIj5cBxoB7pLq3w944IWNXJDIerVWZMZsR8G2TTtBpVgQShZrLJrfEQjsZdgwW1zDLWW/Sg
UBN/ahoQG/mtYtBe5fBA5EJx/q7ujDCiQnw2T1080ApTbAZQaeu6Lm95Gw2Kb+ioiYtqpcriza4b
bic+6tiUTDCsOC1FNZAOK2WRttnDqUcKrpaNNwKiCDl2GGbVzIgCBbiiuhuHvOQeoozuJpQAKcP0
PShwsatuE1LZSBhG3iu3M4j8gDcLzB7hlFznoc8f+eCGU47PjFR4yBs3YgHLxwo6JQpNa3MlJZ7H
qcebrvPU44ZavqPYvgUP9Dp7DSozaJzaGy6VhzeoQX8xK7aqNqPVhbwB5BlzVyYLW/OaZzzAk19+
SSDTSExinzU5TV7gnma06bCbvJPwB95me/qsgnibBGiX1UIlUN9+xp13DFvx5BnAcsa+ecZCFbXV
4zyJDxHjmxvyIboFL8MefzPrsq8A2gEbLLeVaXiWzl3lBAd8aj1nqGo+MdJL1pWyjkwRnjrCjIX6
vQTT21Tb19QkKpZ6eLyrH3cJDlPTPzosvdtsFK8u1meW5psYIJrJOS/HoTULtc+9eWVA1ogxpYGa
aX4SvTzboI9H3CfMt5ctqx6jJYOCk6lPP9oEGjEwkOjsm+rohJW5ouhAEzzMNdOgZMKN3Ylm9csR
wTfx5e/QlLysCjyC5z9CCT8bQb4LuU138evAkkHfQ4V3NUCFx6cuAclGxnIL9/qS2dUGxD+/iPyO
fAu7EB0qnu8/JkO/Fk1mY9/u9mPWs0WaX2bRovYS9s/98rnHe7AOiuajXndcjSfPIJnoVPWGnQ9n
ZHCILNhOkd9SMIYtKMZxW7jY5pKaQV2DIQXAGhxzrIx5gRe89z/9xXL23fQLE8JPo7jP5QFfCkLC
2wwLbcUy8J1280cronHDDj715pqrC1pCjBhsoi9zdYjAdoJOJSgEtdTpSXCNL39Eq/81ufyXJADb
BQz9H+t7l49FVn/1uGi7CH/jn/Ke+w9kOFS8IPinN+Uv8p5L0j8MaTKxTJdg/19NLjTWQQcwfXpO
vD/4gP+LAjD/4XvYYmCoexZ/0/uf1aho8e7fDFTHb4xTiFOWTStL4Hj8CDZFKP8q7mU5F7JcQOJI
YGtw1TQ4kDfiLnfJM1YhOxW0s2xl4ACOgsBbE0N9KSV5uQkf4uovn9r/x7Xl/g3K/udnwdGDZul6
OG/+/rNMST8pjHfmavTZQxoDH03vkxkfqBNi5lCQcsu3ymUn7IP6wmF760RcTALnFDazJL9vwdXp
LjrsX5Ft4YykOwfafP0KfFH1L0WQ4aAHRrzgjmi98q4vJ85LODPW89TQNJpe9Z9G08DC0/D7dcWj
pQnLpkUypQ5L8EptvGun9I6uvneThMd/8RH83bjGt+GQn0Jy4UvRZqZ//TacyQ+9utZRi3ER8BcW
e0sghmMjAQbAvhz7SgSr//xjR87VX/LfHgIqfrzAFwGpNjfUD8lfaPi+23HzVou9gqG8MUfO38wU
8AjW9MnFjIW98UXSuhkFyGLjQvQ/wk3ft94ZG/Bage4mg4ctuZjfszb2z5SwFqukY7GvFiJvHdM6
2ozDvZkXjOK3+UD0wZJETmtjeWjt7mH0BrysmXezdMNe+twgfWOoD34cHtx4/KC+Ghv00AUrCyWA
rHe+82jXFVGIz8nJ36wvSwC67MP60preVkwLGyA/XFDtfYvbAi/mAXvwW+mkTIKZ2c7E3qef3sTq
MdQcvRgaQvSTyCoTdY0rLbIIP3msQsnMiJv9GI+7SKIlVrzJ3JGjgz1at5gurzyZ88aAixgtB7dD
C4clp2BF9HNAvGK0UtS+x1o9FYv/5OFpWA2O91zb7nVO5gcyPeOuo4Gb0+A1dav3TKoD3mJN6MOQ
YMKkTymzU81Na1sL+6j/WAQum/3Qch1v54neS3F04uDDxwR+8DtjISJT0AzGSaCvKE9NX3FYbmDq
mXvbbm68ITwtgh2wORbI/cT5BO71/jErzGy9GOk2lOVbNosHZyA5ZnoM/PrPsYEcUTf7nhxnXKXp
0fdAfOmDXl6qdyPkDI/Z93OgSK+0+3KbK9RsE3RcMU/VpdHjT585aKUHoiSY+GjsQ1L6X/U4cvAZ
9chzVRagp4PGX7eeD1gTjhFFsdyNaUXrmb/OehCb2B+5HsyaekRreMO92VZfpje8uwU+XhY4rp72
Q6/HuxlzXlMPfAMmv6MhoFpF54yJcMVk+I8K4I7Dr1kPjWN5oB45omOXcXKpB8uSCXOoR805M2ep
h89mE35TqR0TOUd+HPhRG/PR1ANri8m1r0fY9Og9BHqoXenxtqsH3T0T77iYnueerbpNE56Vpdh2
eXrISjwUWUDEMcpBfxaUOfrzRYFbizNeb8nbBa+D5hvy/tEul0TGRxDHe/oKTqEzk+aCwGXpEQEv
GXV8PhUWgXwCE0BYYj7bTfnSgKY3e4FdYxz2cxbcU87qjBy3ZRfc5TSR08IGtWVM8hm7lTzUmSlu
vHRcmT0/wYTeYVgtHAcPHiS9fgOIKsTPfAV1IdpWrfvDvNdDFJFVAxq07Y7NGNAf3hInq9Eu8ebC
4o4wxnc5BiArqk+9zzmtrzm+OR41unWuu3FxAXfWSGxYhVsCa0SuRoNmw6h5jivOYGUWFNwn52PM
E8EhB+p5BF1kql/oYqRbGJ9PK6la8hlrroUPX6oShsMJSb/0S/gygobCIg7/VVX3cfFS5MONzOS3
X+X0C9Zxdw+UeDmmoDXruNmPNqg+CZgQ63nITwiBO5neW/DDT0Z5TykMs/6Gx0A46PSpEK9557Nb
VPQ3MtWPx5g0E3KlW3v3cxItV59hCBmljWO5N/kSqpcJcrjjx1tZyovdataBpEUZUcwuxpwPTT0B
uZRDlNxlgUFLjzBvhTWmDLSACsDE+9Q1rkMUY5+JSWzGqU1p7O+84LDtgyGsLfValfRA5thkskbc
xKCqeH6cTcOAhvWDa15rXSxqpulS53t2eopmY4fOBUUhI+5Uqp4c5FLbDVCAGdN0iX2fo86v/CIl
9RWG5KldG7aJz7UiltYrEgsGG+ywaRdPqyWNMcrb8410QwD6OTlrNMF2bYeoAHY6YTOaENdNAqFZ
JO7cRrxwFkYYKupPd310c+fblTXNu0ZxG9l7hnEI1VBX+qZ19KH2xOQpw21PBesSg3iNL2MTXSEW
NYAosRTZWzMXD6qqX6wqRN9sbxqSEdusMHCPMAfs3RCRhytLmY4b22GlYFWvNum04KEPyx2MbGxL
3fjLjgXTkYDpwTD4AGpjSVOOCz5h9FvAafIKPi5v7xKjG9dqBFTCK/bsgCjmY5/VwbT4djqSCHxF
tw0D3LVjEMQyuGVWNvS1dgpAiztC7Ry7IO6adney4cBihnG+Uw1cmvaYhykk75FLh9ndBJie1l7Q
OFQAN0BNmhdaIY8V2v0qyseDiDkTtVnT7jyRfJaV8bu1mHiCIN0Xg0ORR8D2SHAIuTea75igQYkz
/F2Nb+qoVHw39eqkwh4ITo4XM8mzy+AUyzad0xuZE6XuDHHnlMUN+aXnmWrJNTTKahONYA9nv8Fp
xsOBGwImQeXbHq6Q/Mn3bGh2Nf8QGNFUMbrKovXYgY5wQ6XdUGzxkqiGC6Uziip1zpW1AgNVu8vj
hNJ4V6NopnWwpweMcnn+njEb360oI0DJ9OWKORUbJfwtzQj8JnOS7SYxkZyqUSoSHC3Iy0cY+hsr
iwnkajOXAwei8J3yq4touM+49SnScptWvjg6SWymdNXCBtnZrFaM2JxisraJbhiYG3pDpzBEsm/w
a3VMx7bJNHhAk02Sz7yb4JBO8qwEmXK6MuEFmb9HX95KByqOCOCTc4ac1KvR+4+xZZykELxS4HPn
0X9qG0pvA3DCLYMS8smIZmOg8lXf5ufYkXRqUXgAXh3PZUsd1mHo5m1n+3iixDuVCeluaRiX5oF6
63pa14PaLvauVL8BHPE4Mhjes/5uYztnpFLxVGC7YvKTMQhsLKwkDXCqJY5+/rwb/jI+J4H1bY1a
XKJOa1s89KV9zuKM2jUXUSWFqeU44Kwn42ZUJX2sDATGGB9tmzpqR85/9qprMHOgah1m/Q3cTVjk
ZApjRpNLNs3rznq2Nf+zSS4BOMOmB3xbGQkyezZhsmP6iUlpb9Ap3tnmi17Rue6WzQYBEFMr+4PM
esal9a0RhuN1qCJyS8S1DR+29Qi5p+iPdk0BqWqs84z1fDuTkB1NfxO5Ub2xG0KUBVzjVRTTnJ4D
gKmFN+1SokbQy72v0XVIbqUE4qDCAnzXQ+e2obY3b7qYrBas4xj/lWHyqRuxbW2MMX5lqGlebBzX
cH0XqA56vG2xgEZ64K0EIaNJvTRQTFwm4jOTcRKoO3aAvDrneW5dgwxtNekbddvMzS5aSiRXPWYX
zNvp7NI2SM6qehSfMJMv9XCe0nUXXTY/ZWFwgav/Dq/7KlI+v77saKdhxm8P5Vkw81d6+G9rG0AF
/wLXGVEmPoJsw5j2FjIIPysAtWW2NyV+ghRfwawNBiZOgyi27DNZrH1kJz8GlF5AWkiwrT59zNqq
MA+LvZvd7BFGIbQdPzss9HdcQgh0HIYwUmVVXEGT6q54xGf6DV2QzFgjRu2RUM509twu2QkfsdDC
STFaM8Uu8jnBYRFqq4UoCJ6auC/4+Qf9m5Ntwlmyg6TDTqztGgrfRq8NHL62cigD+MrYh+2WV2Kf
i+Hd1MYPd05xugKbxSmFzjizPeTpQ2/wzYwekeRBW0iSP2aSIbwbcZf02mYSt/Gr0MYThQMl0FaU
FkFoTRuNXOH/Q2rBseJIVx3hgN1MeFl8PC0l3hZHm1wGbXcpSv8+t1MMEkAw8MO4U/SmxiA/5irM
T2WrgEObHC6Xst0XRfSb3uYE5nQgj9Cx70Ke/Hx8cZF0Sq3tqD8qj24cbWumKBVNoQxoWY7HqDbX
Xy0S+CZDLRrz4BuwcoDyPbwVWlBqtbQUGfZPP/0KtOQkZPS5mIw7Q0TXtKNEjyIKq4f/X/4RrFCu
6CLdGlrKMrSoZaNuhahcw5LWm1kLXz1PpGI21nz0raA7En0Myxm3a6Old5kKHDlsrKDfe1pSwzLH
Kc1/JFWrSbSobqhvc+IfsqXejKhyRWjBBAHWVcXUI0muWVrAYxM99vHrBJxqcbNd1sNFQO9TnCcj
LQBmnf/NpPL74qTMGMKhYk8gNGyuDaIH61TR0ewwLXGWMDx3WmKc0RrjWHsatfwYokPSPjBwnwGe
nYGkTYv6x3VQH9KeopWcz3wGgTa1IL6rx0qGTHlZgEKqWIPg1dUy6Iwe6sbRAUzKT4ZOmqGXzuim
RmO+NXH3m6xuhapao64mWmZtteDa53oukYFrkfckqJ8zLc2aWqRdUGuVuCk5ZI1axJ3nZV4t6LoG
+m5CkM7unq3O7tF7eWPYxCf0YHfJtlILxDVKMQ7PT19LxzWL26mbObtUA/Zd9GVHC80KcryJ8uxr
CRqQS4UibWppmhmDNkBi983dh1bL14zT7hV6NqnC9aIFboHSbafmLXeLbxXBqk3Gawe4CTQ9r0ak
ZfICvRzXKNlp4VJ4q8V0WIXDqfceqsHuDhi+cgKHSO8yAFZRLvE9Tbd4qWCjMb0Ff/1Wpz3mSfT7
FB0/0YK+paX9Wov8zIbDTaeFf5sJgKFHAQ4zAVsPB6I6hbwz0TiuBwdcRMhP6GGCtKu3uECCTRgx
TIVt3FVMHno9gpAB2WpmEvQ/mVA6wB0wrQAYQO+n/zBHjJ30g+rquQbbBpsSXLaS2nJyThETEBpS
Hlo9Epn0cCTUY5KSeYmtBycZUNnFK06iBGEW3mAvvmv0oKXRI5dQz170EMbjWqKHMnn3Sk7sC/p+
v8U598PyCVdFH8xIcm5ZvaKT67sPFQp5UNPF60v/twGJFjt6wLLPufA0qp7ZfOL8FA2PQl+2R4YV
L4sJlaIwl9ugmIl3JDX2MAk4msCNwh51spkpAJQezKa4AYqjg5M3WLF2ZYV/wIuVeZsWH11v3zgl
gz3L9Ne5k3aXobbhJk36TOQVbzL3Js5KxO97zAB52renJZ02HIoe4GTc1sSAkzgMN8T35RpeMBDg
bKchiAnRgUVgmK9Dep+G8ptsPkGG0bEoKv0hadJvOeQmCfwUR7HJqNr5cTOW8awiaC/UZ8QIdZ1B
9RGg/6/94kL8lR5j6OSnpYodfsNcTMmNivVa54unJasOQz1QahtUzK6d35LEEF+yrnzEVrkpDZqL
ILwwwsuIKzH/HDOoZgufVFgx24P7jVjUHoC4cJ4wUoITLuoYk7rGPdkDTFTR07Aldf1YFhJmdpbH
JpxIugjgnjoI5I8fbRUeUvoodmZ5O1kmDAMXYAcuBXQC1MnmxamHm9HKofqM3Vvv0gv1K/Pxugvs
QBjQLHFOFe8Gh+f8QqLt0FnsAhLMC10bvJU6TmQX7La+8R2Xv8a8pU6u9T49SRQhKCZvIwP/w3Tg
apdT7KwzWwwbfFLrrmKg0+aBDVHDqHeFn1EwU3bDMct5raJqAJFJRexxjtnhbIfI9Lhw/+o5TK9I
RG5MTtEM3CJc2ibbT8uikPUukh8wqLpHyZwpCjmCefDRGx3we2TOoyy0rhgZP+Y4S89SnIahpccl
Ly+ToXYLHK772h9fbH9GKIz6hlALeHnHTWAkgvI/KYdBNgjWXS25bEiCfpvOdLml+QTqYd5fhsHc
9XY37fxgTE51unA1HPimnzscABuZDM2mdZK9wYVrN5/9pItOUcKZK1x8wozBfRZkiumnRzdUob5T
u30xDKzlKSS+silRq8HO9D5vYcsUADQXmTLOWyHuM3oYppr7RAqEbInRagTRrikigNGFaKCAoDZY
6xm20yJdmcQyTDvnHemeSokEnTn4XVigW0LxRzc2T35NxsZSun66qRStctGmywBcYJXh9RjSg/+Y
ejHlFYNNn1nRnJkgwlrqCWml+NpX/WFMbFgYLstLENE3momzV4zhpkzSU7eYzcadPLUvPUxDOfk2
gGRoJblD6pXHy1xc59hTGlbSxdt4I71qftzucFSYhGoOPMfdOjcOhEVd8pzhZero+PVCXO+lwRVi
1Ask2bgLN6Mjt4+biVH+HWsnGByZ7lNUMpm47i3clZVfus6JbpDd6LFeRMOEtcWqrQtdAA44qH2Z
xoDdWLUKErj/puJPk0++lAIcdr2db/DJqzSotqpDR6fQY8Wi6Z/wGR/6tleXqgyevZCTMlx//fvC
kfAKcRd6nOszyARMI9Sx8S9LUKjneuAWmjI8gDRa8OOrSwRA/s73sLKFKIHSKZPbsM2uZJlvOQal
xypw4k2UIO5xMY/Yft1i1wE1OtCjtzea0Dy6hUf2LA02zBHpeTIAgirXZwadPfYdJJxoqA4yMLJT
JV1s0Z23UyaMRIm/ef1/2DuPJruNtEv/lYlZDxSZQMItZtHXm6pbhsVyGwRdwXuPXz9PXnXoo6Ru
aXrfG4bYTbKuARKZ73nOOaq0cLIbhE3Flbt3dAwgpvxT6aU4Q8EO7AST6VjTR2mJ5ZC5VMp55TOE
Q7ozjSFYB1GJcasitNeta1hVt73rgo+Je+sUucVtFwz3JfVdW1plgpNQ3lOW+a+FpAVPjGz91UBj
YYkqsrjECF8vwOunrLNAW9aLrTPeDEzOOH5nilIXU+zzkq+xTUr3UDEHVz1zoXA2MQzWXFJR8i2h
MWdfNEG8a18aIcv3gGl5mK2phglOcWeMh6y6MSIiAifCMx9qL9ILXfzOgYmPymAnl1D8d8MuqG6W
R4cB+55eB73n4fbkvxjC6gDFQUdXJ6wWBJmyty2JumWfn1q4/nqJrTZL2x/t5H60lfrmBTTBOJIz
Te2xMgdQIUbWOgdpGJQZ1PO+kc2j4u47N13z2OmzZp54pFl28bmZjfIQzuJCmCy4+rKjhIhaylCQ
HRlRlcF0DJnfl9uew+Wq62vzwiCYZ7dOjc+QBFfj8H0ZluXgOuOdRxI1i5lkgzia88aWY7NVY78z
M/VEGg1po+RqccAI3ufKw01Nkgj7IiafxhuQTb4uWnfaipm4UStPNtPEwuNbybyVC//7kpA9DS9g
QWA0uWWdrK68o/58o3O5r/8Ua6auLRI3/6cq3Z4+OYtqAOY4DFFza2thCvzVTELQAWnt/0ILlFpy
+oMk5ZiWb9uY/x0lLK2U/SRJLeMIkeV2cjWQE7aRbOCWahg3LSjc2rBZC1o3J9qtlk9+Ifd1lH+t
KXOA1Z//TpOTupr39y/FQo4UJnosKJfSZo+fX4pFzLtyF15KO3D3tElQfXLd4IW2j/ehl9aJ7dq7
0lK8EZi3vWX3UP32axTXdyRzgoyrdrz8V4r//7Ha2D7K5b8X4v/xFfhv+Z0Uf/0bvwnxaKoo8STr
O6YpuKJ+y5qAAUGH99GciXO0UF3/J2xC6/PC44sn6gIl/n9sNpK0ftw5zJ+JG/G4NP4Tm43v/ln8
FrwA9HweEFxvrnbh/HTBj8jrpcFMkEix7oRdd9zleC1BTBm2aPul0kbMGUemU2HNrOke2xJ/z3Aw
zbd5bFE2lXAw1ZZOMvPMrdQ2zwq/ZzrI6KnAAWrjBGUwiZ5YhN2B83wKqsUghn+JM93VRKrtpENJ
0JaxVNuaMKB15t4YRfscaQtqp82o0hwfE21PleiWdaSOFbt9HMAlNruOgwCVV4RCkCSpba6xNrzi
Uue/awzC5VuOIzZP2el72iQbx9hl0Zn7O3K4NmGhziWO2khba+EvI221NVTzSA8fLBwJvAFu3ERP
cvsm+W6MpIEVZYdlF++uH3eKLtf7qeOkO0RtwebR+WqCza/9hJq7cSJVjf2ElMzUSvMxIq9zgxXq
xg1tcWzYl62UEe5hzuEiK9wEqa+z5NBRQnzH0/DSahtyCLM+aWOyrS3KTfwjTo1uHS/6l6rDTQ02
7R7thN++MGDYGteKc2191h68DC/0UNmPQXAduUy3LmYTHtKcpqdQa5N8Lv44IXstEKxGh0hoVobc
1F9m4TxG2ojNPviHwJkduk8uEFGCX3vSxm0e6ZhltZm769RtUeH6HPB5d1fDdxKSImD2nxwGuKse
V3in7eFhDiasDeMlzvEcZ0SgreQEs3lrO/+IDfcLQCLgdX6myW2U9DQ2eNElBUlYwNhJoRjHjU9Y
esN4Vnk/IO+dmyaNmMdEPTlstyNOd1LlHjqc77Ny3huc8LJjmLe4cUnAljM+oKcSChaOWOctjizL
TNgwZTYg3g2GFq9/7Ob5NRiILiaU5Enay0GUnBubqiXOaWa/bPuHNuJI2eLgL1rnJe+yW8mQzo6h
QAWQSKFN/wawVZGP1BboQIDGI0ujwM/tcaBc0wnLRjeqn1Rv/EgLqZ79JDrXSfgMfZCCubCVnkm4
tcPqUOAmhdpmXufrMIw6Wr63RehTiVE9j833jiyDmcnQrMMNPB1zMJJ30JFyCBMYU79eWzhYOqJQ
7e5IixiJZ573ZWFQB50ybBnADVtctXg10eyrsq1pyHU2Wb9wsuOZPufdyemWlzLxnmIoRCcn0StC
g7b6U9Wka08osgLhLfm9kTD6RKfz04bRJ5VyNf20mUVpzKyeCXOh5Xlrm+VN50wEWPZwEhH5ALbJ
/oM0nNsgZX+AFyQkTmtyzoaa72aSLslfFSu77E597C2QuaJ4KOm73kmLzm6rFV8Fkb2fh7ruzmZH
Xm9bvBvJ01TSHOymNhG1rkFoGhmHDDBgHF3vKY0KUqPGxyZOLr5ixK/GT663S32Q7z5AJ0Jn0uKj
9IiDo6/IHrHsTM6cn/TftmatMYXeJqwNa8vW91I1/TlSFFJ3+ZONYZ259nwMksuSi7UFYGisPBWf
8GhtxhG2kkWtHUj0DkgcjruKNgMZs+nM7QNtbsyT/GfbqVMEFtTTYkzZKToTcTXdsFXYlJ7LZGQ1
CT1mtzxENkXgt68DWWUMsTDFv1DG0Z372S22LCvMNdMLGcL7YhkfF9k9FganOzJb+aEoM2ETyFc6
IYlVEPQT2uNY0CRAb54aXPqW8vC1940j3hp1VAqC1xpRv40coxaZrCHgFMslmyIG/uNmHlmAkGRS
kuaaM0TMfJ5tfzhfW++5Pt1wlq+lbd5Uict8kOMqQyNzW5qlxhcY+HicKaEl5kPWobRWqH8gU1m2
M3JrwzgVUccwz4hOYu3CUOzC+kZ34rVTvU+nlGrI6bEi+7sZYbPYQEfE27dHSkxue+oNwsTqjyJJ
P1xGPA1mU07yu7xv7M1iWAhEA5JCbkkczeYAUKL6XSj5XdvxaUWonItKzmXv0/bIAYjBg1xW6fb6
mdopgnZKCH0+f5CGmpj2wS6GFy9uT0YR3hXBPcrPSVTkLCVFxLQASmnXihwgoe37VUzZaJ+m85Zq
ax6vLTiT5XyLzHlvDao9Fm1FRN6AY8NBkrVQhTYyoWZy9vFCJPb8SKiIoCq2u2tGjLEqCjxmleJI
+QOV2/HKV/XBmucvZtzaSDcdcIfwvwN+f01r0uEEQmTcm+2dp76FeiQTEsaySdG1yAdH1AEHIvYz
Ioqj6TGqg0Hz3o03m5wSAm+KteAVrRiwBAhobwqNYmf03onWrkvo7VNrZjibIUWEPuESAzPzbIhJ
SE7WWfCpcOW2muscdopRTtQi0htYQ5oiu+VC+UYeL2VccTGu7VStWacffTf54bltzYFhLHaxPUM8
UDjNQwsLcGKSHa/n7ky27idbGdSUFTs/4ZyDnIhRq74tS3HOU/erEXTfMTuiizjM45eCwKghXpH8
/Uoc3a3wsKH1VZbvvAWNM3HGzyn9f12TvOXZZO4IvI9WSSQIyoCHLVAUksU7Rz71CD64EYVqOwlZ
JKe42ZSYZxDO5ufGFhtYvmBfI5NRBjdxKEZ5rJEgqdG8bcPkhvqIfSs/z1qpJIqV/wPxstYqJvMP
8vhSPug5Km4DTILzWCMc8WfGihLCMM93uelfIq2PRgilueB1UnyM2Mc7vq9jN9lGlslQKV2+k9D0
2ZxRlwXia4sI2zIPQdZe4J2Z73MTIliNgg/BQr7lQGjslVZ0mVp/tOWQE9TqROuqK9+E1n8jrQRn
znuvleERiRggLHDqC7+lqVUQpYKS3CEpD1pbrjMSj9N6YNCE8NxoBbqmpMZDkq49/EAYak/h4H6S
iNYF4rXt8cLRsqFz7gxbfBTMFiutds9HEYhTXOO1WBDDs6y091RKTngU2AzKgL7kmBjyfSd4bieU
lm+Hhq7gEod4Mu2MyKN9gH1cQ0+T1uLJ/5WHFnk+0zo99t3VoPd7Qmv4CWJ+86uq7zFQHu9kyAa1
y9wENk9iUrOcbRzzh0itoqlckwIByEDJKIlKUNhRTROUOGk1XdD58pMlPlKgA1/TB6HmEBxNJHjd
ytKEAoFsPAo0tdBpfqG3PhOU7GiqAQD/qdCcA1kdP5ixa/oh0RyEDxBRaTJi0owEuYafTaAJ22DC
5dm1rja+9JqrCAEsiCfD7qFAYjjoniogjFLTGBVYRm9X5jYzxvvITl2CeTS7oSkOF5yj7bkqSgAP
B9CD+EyID81+5E5/UIqJvmtYx6GuntnzPfg2FQi+Jkdkd7naGnPNlPQORfCaD+f0MKvG2wCO3CvN
oSyaSOk0m1JpSgWVizkTD9FWEywAQ3eMh7o9GZMQQnV9UJp3WQBfIGqwxGkWpgWKYT4DIGNqUqbD
WcWzLDyNmqJxNU9jabImDPtX30IUonsVLx70TY6LcSM1kdNk1BIm6uV6b6Rt8711bZ2S1htb3DGX
yXA+zwFpUbF6NDXx0zJ6njImLQSfAwTNxF1qPkjYASHZuNl7QWuYFyzrQg7T3oQvTbI7S1NGFrjR
gaPPnH9tfakT7JznRnNJi2LEBKfEAg+7oNkluC4G3JpnijTZtIA4Cc06pZp6IvK7wXxjnMreeik0
GcVGG71N01KO5qZSTVC1oFTsu2vMHNBV+NchTuCtXE1eGaTGmZrFGjSVJTSflVLH2wToQ5rcIiGf
zF9YrgSoK9J0Fw5+Al/qFwrEeUrAfznDB44HGqo1GdaDiAEVbTM1fp1bvmzmRcl2ACdLNFcWacIs
b5kM109Sk2dpydI9L8kxxx8TaTgNSA0vzm2qqTUTfI21FePWcI5DsbCAWw8lL/IYjsZGB9r4moGb
MEZbnXqxNR0XjxxIAk3MBcVDowm6znjPjAhS0UfxpL8Zyg5/nSRoMAa/6zWH52giz9FsXgSklwHr
GdkzhaIPiWb4dM+jFxjPg6b7Cs352Zr4czT712gK0AMH/NVVVxTPC6AgP29LVDL4BghhrllCo0CG
dsELG80ZxumMS9EijcYjh3GXUiBJHBdBeFl6QOEger1kY0C9Drc/0zo2rQWJZlGxQULlzNsN8QYd
/9nT/KOnSUi0Tl5WAR5pa05yzglibIhZqCzvJif1dr8M9ZM/N+tFU5YK3LLU3OUCgDloEnPWTCbH
pxSw07s3Na+ZQ2+Bb3JzDfsiEzQwp+8SwLN1zwJ4nyYxWCtNgOIzecAYT1O4CR0KOr7JiHNnYrXs
09jGbqNZUoIJjJUzDkSXJbyCCuTUmfGGM6T2NYqqmVQ2R922BVMdNa/aaHBVE6wem8ldG1c/khaD
O2O4jvDc7ms2taxD5D81BEHxuP51Dvhf08nfmE58zxUA1n817foUf4uz+MvPxpPf/tY/J172L44t
fBJFpMI7hJ/pt5GX/IXRFfKxZVsMNjFc/DbysrxfGJApx1e4WEz5c8KqZf+i9D+FNcU2FQZL+Z+M
vOSfzA4kvHrCtpRpS1JqrnPXnyZeVWjTVgJvu2Lju6wyi8Lj+YE9JRlhqM1R0KS7uLOgnnOqkifV
kPs+HyuhY2dIZwYv51BcL/Ej5dPX8fZPH+a/mkCTPfv7sS8mG6KDBdk8ps7a+cNAjk34BP3CzyD4
fCLY8wfbCr1Cpp+HNLnHpUEnUA+XKkxqDZY8p4kt7O9DIrUOsU8FWQydw3nxC8oDkwcXM1tgZH9r
3tCv4nfDaQaGLgm6yNK+kLbQ7+KnDxFBbeyGGSs+gr4FSKEouDTPktDH+9T0jkSsHAycegeE06/Z
WO0Y+I8Am4Y4QaXRqBdiATSjeVsNTrv/60/Q+lOELom4qCN4n0zdMnqd8f/02phxLosKQD2VoPHL
ilyqdwzywYqgeJkCTM9TONMhXrflLoAMqRDjLlVfRseoEGo90zu9QBjcUMrMBhFEKwJRmkZ2awoB
uCOMDUWmiI9mZjbHNMnDvVEYx5BaAuBQrcDXnyYTK39i4bWPwn+GPv9biUL9+aPXA2BP31+eHhFr
3eCntzfUWJmwoIAcVaN9Rh59LxX1ZV4ht8AJ4xo3qEUwQ5zusrk0L0tckwsylXdDMH4iR5hwsT68
YSpKDgYFSPgY1ZPskaEg1ZCEw0PjI+WPk31bK3qatDWL+jZyHErJcQ7mOt7Xpdj7LsBwHXKmK9Ll
S1dQ35U4FlbRPr4hs23tkUTZ5ynFrHbA8dmpvc1V0kngIIDa7ezIOBiVnynR1mOX+TfXAL63P1yf
GNUYDJMhhQXD1EvQzx9SHQ3+5HY8vs3K2bd584q6WPGYvm07b7N434fKeOsN8ZCg1127ukzLvRCN
SMQivmyP2rbZczW+B3k4kQEEfEi43tKStlJR/FrOYIugdew0H6KAPD48ThxXdGiSousDdWs1xd60
+p6O8ih0t99fvz+dUP2n9+e6eOiUYG3Ej/f79+fM+IBr6WKrxzrVyeyrnVgPRZ1/1aOtyeUlplXA
dzNRflc1/JJ2BhA+dVQUzVOOmBGH37r7cGlfXZejWzE8/fUrtP6kpP26/EuBmdCTNBL//hUGZL44
1oSlJCi9l6opYJXqL2GbvBM+x2kN9j6hNkCPvXjxEnPLtYlSTulXiNi941sPFdYodu89Lz5kE15s
p4LUZ/iVpyLNzFWMQu89TWzP7LR96OeUtFqGn9qGt5h8AR6FhhVptH/z0at/8dHTrOxYLDCED0tP
Kyo/3X8yNsI8rFlU9E/StaPdxJ4fj2xn0yjoDcYTeMhngIWHeKkPlZVcWsGl0JrqQX85bDkRvwdK
7QOm4Gy1uozop5j2PNNjZ+bdl3JjJURipaR72uIBOR/0l6S+Uu2N9yVs3gFMHooiZQbuIPqabJmm
krxQVfjYe7udHzDEjnWjfGPxo0w18kEFtyQdf5Vz+ciGi7zrxPsWWdH5r7/zf3VVKun6yFnCt01G
Cr//aKokSwZyZ8TKFT4hZTFMDsPWyiC5uqXogTpnXZvJkSIhj5U2PfV+vTYpsSJ5JYs/CAOgxTCJ
PlLhHn16Uf/69V3vit8/tXz2I1LaFn5DKV29avz01dV2685y4KsL6uSrbu5l/P+aMoqjBeucRe3r
5AR4vAgaZ0gdJbzMW95nvAZAvmkPlix+4ET7Og/pB4zyKyOWj8KSDxxPyV9CchANuo3zpgz1yS95
QLNlIKv0a06oipszAC+BcErj0VzIBlpwiJL3a10Mg9qnQp1aFX2VAd3WSTFUq4aRWulFHyOGpiYz
YaUMwNmIy1pyw6c6gHOuGpykXN+tvu6uV3rr1jcYrB56QxchKO4GXbenGw90hevspF+rST70lfOw
QDjMNenGibinieWCgIIPnJ/+N5/4n5/FPhZPxbWg28hN+YdPfHJVbS413QvkN1HjAk/l0OyG9qCz
NtSeXO2Dbd6PtXq43j0y4q3kVBhTz5ye/fcmHF/kMmKKUBd6mR4ySxzbUXF5WzsGYJc85qKJ3TVM
8CeHHLRV2pOgQU0X+6C8wkT62e2/s2LcUIeGIlf9CIT50IX5Tb6Ur1hAuW/d4sZW0W2rwPMxt1SY
IZqpuxMNTGBF16oFl1Mt/Tl0jC89/a7C7k5tXB/NgieCb5kPlle9InwwmdKLzXXpqQxz5c3Bt7/+
MLlA//jsNwVbZEoIuLmkzT7xj3hCS3msmchx1S11Dcg1ryC2+m39HLgjvlY83VszJPfJh6LIDNLm
VFjvnJn3RrwE5oH+1JbsxlxR9+vBASE3SZf3onSrTKg0dox30wjOPVP1vamK4ESute6nA9Aoyt7e
MX874QHLyWMKcW0u6mYuwUY8r39lK/uULXQRU7grSSTcslGd8emEEC9dCZ3ly+zkZPiZKubnMnrM
M88+11cshg1rG1gnrzGZkxvtyUpBXEcPH2EyDTcuZVOMFtt4n1LNRKOUIt2cYbrP0NxARti64HW1
4z/EQfCldQHjEx0aZjPezivtKWbb3LZ5v+1j/973B8weuXwGNmTiiZ10uXFqPFBlRLNK6vdbUfvT
mql7uSmo96Q76OJkBfNhlLW1142EmA+hOvWtf8tu0T8wZ58X0hSz0Ze7YhjOToOfWH8qUZB7xIzI
G7OEkQGHerbJXZPDoEOr+3jP9jCS0Xer7wgbFJxHAHefOhq44/lCk225Hij6Xtc1SRGkjh9Y8Pdj
YYHASiqIi+Sl1GyNGv1HwfVLkhl3e1ojoHXJ8iy75YAvtOKSoFHLStGr6uwjiZmeXx3Qyl7soyGy
ZyAiBmeucyj9OzF09oH5CtWRU3so2ShbBh8DmR6ocsgmS1HFG+oZvE1Abti6W4ZtxJFprXr3Imhe
WhceE80ARPB6/eGJw7nkUofw6hhzvy1z1z7UVSeARWEGSIylQLfdLP6RCkyYUdwkpC9tBgcVelrY
ac/JO8j+MapwwnQl5FcUfr82wIcAl0atZxb9JknBjDiY2ecCYSYekCnmoXzhCzdv8sw6jixL5A17
z75fYaSOhwdlpK/JhDbb6VG+E9OexJM4W1/YwKv+XExFeTaEobiMIozc4GCFqrjKenw+OTnv5MQc
puGSQEKfunFa1ZX5bAwsUiUhv6j8sbw1OxYgM+Cnj2l11zUO/wVO1DuxfyOXRBGDl93POQxC2cQA
PgtNcaDrzsC9eb0aJ5X98FFDZtJ+sDIxYJ043ymJcGBBg7W+xxQFMTSiZGCfjP2paThWqUWFW+ES
L63vlkkVsAeReF0Ud2K58ESq8nTnDzxjF3e508Ji7gQAddi4N2Vuu5QyxHdeGM7bqXKJ12nlre8d
iRrLtq3Mqfwz3OdOQH0JIwK39jFEm4DXW5EOR/gl6wj8y/WJI1uo1IC+zdRxyIyXYOBJiMTHipXN
9hkZPYnFDqSOUOKmuetRIWjVPFIsR+Pk2GX7qeJCbXIS1sdyW/j0FVFcL7E+HMg7+2LY6OHkFn+b
kuitNFJ1nOiK58z3YfVETBaSBYrAA7VJOsar1/dL7dUkcEn51kiRkPeWEGq/DfvG3JlWuaWHCg1A
xeOWEPcPJeuPtPEZ2isy2QMnI6GdrtQgB+WoJQsA4ApZKTlBafGXqDTTCzaFQ0j6955er6Bu2IiO
CRbUaTymmgsrKl64oXGIFHu30xJlVRMpyFK07F1ySFc8+vybYPriNw8dJqObxAFbpio6XLUxo0K/
LjP0nh7p35Pw/HZNIETfUp0NYszSQcR3yS2a469ct2H20EHVAg+dry/2+uUGqqFZ3sfLWSQbcjrV
2qqxK4la5x9knrHpWrWsCb757la9dzSqESsFzlcaKKaK6TOKsNgPjJ6JThxp66bt+zj0H13EHi6w
uKuxd5YqeR2SxrizonWsmv6ZWL+oXkds9pkLYPsjaa0nz7aijAsKIlLDKTZUcg9w1ErcDHb8ac6s
B2sYmjPPBxjMQRzz2PZuqnwpLhEpToUpz6IT/gnT6r0hQtwx4vPsRJvOIRSCJPsLiUqQFjw11uHC
sNGMX7KWpnniA/ZhuXyqUVxP0jf8zVy0zGHzF6uj4a3ArLbuZvs9ce1HpfulfMVB2jTL+nYsjU8i
F4cMFxyGNOgj+iyzneu2pxy4Z98M+SuPxGxDy2QBXspbnm0+25mbHeeUv6zKTHzOK3vZ0FpNYv5Y
4QItHFYe4kkpMxm6lWP3TH9zfD6mhwlPPjNcJl3OunVChHd7cWdWB//YRIgiluVC2hIlwsl8RgRw
Oc+KoDsC1wa7Jmjf7MGtt2UPoYuStx2Lttt2LeHp6cBxm4JTauTG9MYu1Fso6c0ILUJOqnFqbhxF
mHvhRsceyrDOUHR0A16dk25SKdivcZC6squlKDjkY++DhFbCAsWLz77x4m2XBNMpnuKPOOlv8yyL
nyPpvRgqJycIs+q96VaEFU3JFp9edIErY7P0EVpW8LHWz8zYde5zQuooCXhMKF2h2QQXRw2DlShB
mxHNL71DDXlljXTzNqwvbTQ+mjmGh7CuRy4MvhvLMNVGAuXyiM0MLafMq95szJfea94mN8bhIOYf
Q+FpXzfRDSWwBhsh0tbJSlvHcdvtODamOy+GOCa893UMDFCAErCpy1gqJ5QEkeJTMZpu1/SoVa3f
/qDBgTMEaZ/+OihJq7QmE8W4evHG8gmIvzv7GYSFsJ2BFcJ5Z7LPDGUhcdLO4lu0yGq3iBHTfy65
CSeLeEKZsWDqr9biGpWhKY9sQoiJTPac4UkwU3wLYYOdskrVp5jm0pWQw32dhuOphNdoXUxzySA2
XTA+2PFcYnNKd2pOyZeXPCbb1r7QKJU/NmyQNnJpSWqU/Rf+afsI234gTTW4EJuC7ozsduBYER39
KoWE0KfOJj9XhvW2hDw+kcHYTgbZfdP08zmNnYsD5AOodEhe6P7LdkRhfICBHwqKMGv0lZ1sulMw
hWRjzsYjT2d3a+JvgBlheMmGKtyrbnk1ypJrnjhdPBXel7yfbwfhNXf5iF5teKT1+uNn12Mn4khG
odeNkpqyj6BnqKDy7DWwQtAPyVa04UpCVZi2rm0B7sos3pu62TIs7oqRMEC35WuVQbhP3DkhMpCH
n1MX1FwiqBBGilkKt1iVVPtIJAboQZPcjG36REAzZqZ0nLbXh/ZolW+zSWJb2PNQN9iL4WvRjaA+
L09yNeFn+FKwE10HFR+Y3XiXOnGiPY+8s2MjhcHwDpuxaW8iZlkHMhD7lazqOwdbF5YmY9rGkv1n
VqfExIRwNkPRBlsgsGnbOlz3bceaVEbtWrjDtEvJnSBjm5omS1JMUGl7rk3Apa56sYaHNqXBPmi4
P8Jufi/N9ntYSVvny9AA21kQfctIXKVify0QsAdcdZuWYQxJR/Ot1xevtjk99/TsoKzTamXN1E+0
JyKMUT47kg6mgFWLEyg1q/OAmsnulyMz/RqzfztG8iYs2RjPButgGnzxCJlcl53Hu9GffVNPzSFW
yHQdXTaEFqJNOx71ymkut2pKyq2kfHODyczZpE0V8nClORJ9axfX/WGaFusoRhzcXKm8ukltmzB+
uj6jRoA5rAyxMT0V1DJc+DYKzPDB3XCOOgW0w4wKJ0yLA872kOPJLuHhzQmJDucKlgleaw615Vnv
pogpqtZZjLiZp7pcGGyHBgogziQ72kqOW1syAeCRQVpFGl9E/FxLLlvMuuG6JsXPq5aj6dkWeTnj
kxNw/w5BIlbkVOpd2sac43mbILRyQmmj9egorl81umTDjB+kTAxtfAeUT0CiCOJN1HMjjHH4uJhQ
u9cJbZvOXIahdVFmxrYkTjejTExuXZgvt8vfsyX4MuYMoXI3v1y3wOWokAUX6Nzr95CYJ/ZC7b7p
qDlejPRzZHA+GskULj3SVlsnB4edohtOLzyOfKNnjedFZlb3UA4YyKuZqa8HZhKRWbpxEt7PUpfb
ZjBvydC5LI5g512yxzZt4qkZJpN+xAUeEie6QgnGqN4X2XawHe7EJGNOls0pBZuvcJEhzyyOofhx
d+5gQoYVJhwOwASy0i6NBIY12yMV6SUhJv1A1pAk5PaJLQKRkGNArAU/J88iGy8ECS2+c1/po5/t
FG+MV+J15oQAwcZT7FlcD30yfrcMvBB2tRuVdounlJzi600P118mSXhLZTYL6yMjgJxaNYxf+uWT
P0SRveT4OkPvekW77avC1WP6hAPzku5ntkNFYvGSK2LG72QTGJ/5OHdBNDxWjUo+wdQQ9tU8zbzn
mzYcOI7z9JB905AAgY3GXmZr3/t4aSS2nrNIgjs8giOc1iQuZp/xYieBPZ09DqFU7a3geHrIvSRh
DQ4fuQzfmiJNXh1XjPskXaDHWtNn1rW4J/x41u0QU+EeiO6SFhxXl3rkJsG9QY41jgy7Tvx9GBSf
osW3zn05tCca51fXH0ZPKttf3zCIHKLzM0/i6gJyxh4ryj/RiERHw0J/p41+c/TKxjv3PlY8ELl1
PWIZnDj7Ut51J+GODl2TL6t5LvyLGZM2y3wPF33i3ZlZfitDle2b3sWUK8sdkbnu/eSyzWYloiKQ
XsGkHXC0pmaAs9d5ckSzp/akv7WGIlp1xUzMQNmQteJR5VyFhUmkC5b9q65jEdO8JHG4ly1UbELM
zTkoN5XfGw+E9BRQdMNwchUHbwCuZ9KA7KclhxzMEQUpRfrkDt2d5TLedsN6eeJnMrGiirbF782u
UmwNw40PUQDY2lTiQwrYMBl3L4TeNYdrZ0KdEw7sDvnZa4v0aDTGh+WSR0kzJCO+2cnZHmEmGmdc
OQbfx6OZilufEoeDiKu3fiFggy7uxZQH+ANaCQ3YnrGLw6NMy2PnjeFO4t98XmIyhtPKfeql4e2x
04QlmE6hxsfSKYd9MBG5V1tTd3Dy+LVShgBf9LpdPIYffjXfSgmeDCBMqKSdUY9TKJoTW57BdUpB
QSWjLyp1RiSHqDy2FFStXHLwT4Akm8J/Luw0v1ipRUWG4fGn8aojRTzyr6mt2/Rb2Xrd6SNRfHjK
qL+UOud2ijhz5q2bsGYATiogb1aZwSNd5821LIYAVB1uCuq1w8TeuFR/4FGLF5J88x3JZdEO13cu
YUqzd1mwH6Zq0GWkERIyXNskxA1okxmTNOHgzZv86Bub1mAtsQ9EBpd/HZCLNpod0QN+zJ9S72k4
5zgr1VvVcGTFd3Mvlu57i5OeKVO+YvWsVrQHKNZwNiJZbqzUaIqL67mcuFNs3/70UnAeIek1XjtW
bZ7qYoFHZofIQeCYugn4XDLS/57X9n4IOLm4M7mD5HrSjnQOKdNeKG7ctqTHrJWub1r8FzMPOF4+
ZayFV6NV4cT4hHO9Falfl6Up1g4czcZSz3Y8fgZCTFXjY5RzejL3hNhNHTvZqSdju8utZGfYM5iO
106nAROkVxzckosw9GMyqGlGW5ctseO+DJ6ulq9gYkBXLK5c1QGPS9/k2VjM7Y1ruTu7sL6pho82
s3i7NeaN3hueDMQzlkQ2TtcBlZG4UFP4PGsioP5mHm3+Ubxh90S8oYOzC8f6n01VEfmMBUfumtuW
r9kbAFqjzmSCuhZ0966FSNNdbc0PhTn5u9Y1XvqIRMDabu5TipBvmmY+draF9dCLQm7GedpS08h1
jXFx38zmt4Kcj3UA+Kufw6CHS+vc5Hn8yE6M+FwJD1a6weZv5sJ/JBpM+g58G1+41GMN9UexU05T
HncjR5CqXhBch2479eF0KA3kHwvCiBHXtus4/CzFhyTiGiOLSSaLV98uJckExHnjSRE3ws/6Cymc
5a8f+n9hmr+BaSzL0wrUvzeOPTU/sJ+Ri/UPRuD/6x/f4/DHz1jNP//+P6Ea8xflMfbXor/DOYgL
+582MvGLjmxVQvKr5KL+DalR7i9ahhMupJxFbYN+MW3Zd9H//d8KRMfF7iWwVQjLlhjM/oPWYomQ
g3L2k7ImqC0mw9M2XVgQ3xGOvu9+UtbaZiqsWlZ0MJBvwqJPEsJI4EWTB8/UgLPoWqcxaFm5NNuY
9lFB4OS7t9TbKsRfAhLzOYgz8Fo7XOd2+//YO5PlxpW0yb5KW+9RhikwLHpDEBxFiakpJW1glJSJ
eQ4Mgaf/D/Iv675V1VZlve9Fmt2bgySSACLic/fjlybOnwAO8By2T9mQUNqHAQEW/i/Q0ZlOwXns
V18O3uHt7EJMshjQBgANCZRMERT/fswebfXFAk7CTF8ec2pMS9A2HKDoMc/ViyX658b13rpquU0A
PQ6kSzHLT7t4zF8dPphQjkKc5gxEkl5/2vrggSRi06ovzp2tVu/gLwSmjuclxuK8qccjU7o5KBIj
3dey/soRmEIko9+eOb+sNB+voKEjyx6ZD16sIqOivcUM6+Hv8xZdD505/Z4WTjaZn50bmJ94R0eq
feb6tVyba3OmotpoBdpieIA2h/vKJXncjVfHbjCDW9WFcfCPOG6+5kofAIjEdxUlOapLHn2/qOl3
ofUGuMytGzEZN/Du57euwDjsGAu4Cw4IzerP9ybry5vkEmK9e3XgmRPvTvIt50NOPxx3tAwKgNvh
hHRa56NKqnmbKZiQ1Zk18psTwEubA13z2ybsEnHnx2KFW5FhLbC1T339Y4qYzZsP9qAPpxznIZJP
6ru/+XV1tPqU6sLdxTbCXt10YTJaNx/qOvPd4WopvASk+dnoeReJMHDS6f7KM3xFw0B4u4540NJ6
IWX94YLk2ceac/S0GSf46FwMbpOtpUdPwAdAsWOqHG+WFz1BbtE1hoN9842sw/Z12KuCCTs+Yhom
GOwCKyG2k3b0VWetAQOgHVjPqlrceR5DmMVRT6VMC6SjPBzQyRj3YDZ1srsYuCGEyB5QJ7i8EsYR
nnVG47NTtLvsqNhrhJaDzhHpuHCigi2zM1fv9APyfMaHslTV8Frs2BMQu6yd8sIl0m+SxUbZ9Xjl
acGgVHeXr2ixYJbq3tUBnLBmisCOLu7dQNq+AhClQakS216U5Taf31G8DqanP9Cn8F0TbQqyoBKs
zLqAyWqq/BbJ7F2w0uyYpZMKymjoSaCXUj/NRroLeQC8sderIeq3ZRhhG8kdDGeKdoG98qp3UfMP
VMHnQFPqsUmACq0RkYqOrm1nmtG9qevGdoT+zOk4uyiTzl32uxezLvqN4jwXMOonDtLRu+FYfQjg
Z9o50Bw20qGxxJj0l5Y+OGoyAUBVYrqHg0818iBOjCF2S2FWWyN+lSkba9kCDaKzwCVwxeHdp0g7
MRnMpJ009rS65UBXiA2qhFQRbx1dMRJcumxkOMzuOZ6Ku5QSgsC2outCd7ER50uwFku7xAiWtvuq
vfgnLDfCr8tBYOEAAduEtireOxzBQMX2jtTakyf0y+S18J61VY/NunGbaf4rvjxS9JYvA8/gPohG
XuGQkc1DNjaPK5QqTz3EughehUPNOl1HgxXjqC47QqKkT/yeW2uiAVRbzwI091Cx07xaBWyUxlko
9eG4P4Bog4Tg3ImC75EZbOjgRDaM0JoHy9SbS1VEr96phHQv+TzmYgxJGd4IiiJeDP1jYhfFNTbf
OQJRtQzb8tR60Jx6zcSo7EFCznJwFkmPBCit+qCLdGeT1idogbs/QRpLEr+mO9lPAn0PuM4Lx9ar
zxw6aYJXzVM+9fedHK1jq/XQj/6gAtebZZyid7KNjCSJd00WxBhGCoFQdBPTZQf7Lab4VDIZrrCp
f2Q8EFVzy1ozjN34Z99Rm0YbBZ+HOYazIg7lgjNt0t2M0YE3ELa4Q3J2ojQeVI6ot0nJFTpL9m05
jnoU74OKYOekTSBqDVApSRS0rJTEFHRBDRIg7nkmbVS0VbaG2LGMP1OJa0y0wDoMFwe2sXBLewQa
lpmpZq6TkcnG5m0e58+iMR5wgrPSRPMjZVTf1sSwtgJnQXSpDGkFaaB3cB9UTgxLsDY/28lOSEV2
xxmHTDan45H0mqvZv0c2mzhRhXXvGnd5xmLXNfQdGioxaYIoHkBWDGbzrtXFcK7nh7JmgmB4+w5P
JjWsBD7GR6X7P9qI/WzeF7fYxA8r+jYn3kP3Rby8mKPf7FWLiG4Xrhaa4/DTs3VUw6kgbT2IINUK
LbAd3m2aGhWwqwjci2b1rxCXj+UIaMz2FB33mBruq1R/iei72oCTs8K4WiggbSRFaxVXjA3YKoZn
vMUAnxwcrRy3SMpVqKbe2BVYDZs4O3QeA5QxEuXRoTArrUdEubLde5FO5VeaOhdOJG38W+unmQYj
vQziyG3xypvdzmoSG0Xeo6JtCe2Wfqc4o3SPk2FnGnu9JGymKjN/4uHwjjH3wbWcN4qcX4Xwmwef
Do9eES+IY+4nmniOzvwDDfRd1yL4FUP+ST84kJEYAp0t8iNd0+JHNt7GONW3Xd3dOHIigqDnJXhh
cEaMX9UEgkRZM6CUoSJuZFCmGwOOoYkoFF71WKqBwhNn4gFNkRDo140dsXEnVWYenK5/BQsCMrc5
ZHP0sBS22jpYmll3qO2jjJCPUUerzyTVg5n9bY0OrnkMgdtkkWfDSkt0BaCIvfCJeQ0GjWWx9ouh
NKJsZNxjAQCwqd13etMdSoEIWsWvvOwzGu+8azKHZa9GRor4sDgZToCI+IhSczuVgx8YxrszTIJK
TCMwF4ultNVZdhzurGgWEC5HWO88mIImb2CwWsj3bQtTQ3HhYTyQDG4oSpFZ9knRbk6fTHo3Rz6c
P3O+KIdV2Pe7U5v3d+U4tPu+oH96uYm0pVPGcTtIkl+e2/1kPv5ETqFYNTW4aFFiHodJt68doDeT
ZEpVogwlBJ33tZIfk09WzCsI5znxlqg6qV2eQUEdpVfHG4ERNU1LHquswtFXCAOKITn2DoN8io/X
rqUomIWg1bAoWuJq5BP8ZbN4riosxkvO+6C8G24jCOOcunXihzLhqiaQjJYScIk92VXuBjIqtdPc
EFTKycIY8O6ABuXEevJEHfSBh2HSFywYPbqMlrE4CsbI+AKXbVbOOcAEOqNkppsvHR6oommOILq/
qad/10k4krMnh9INeNr1pVzdNeZh0kHzygqgWnaMVOfsIt/5KQfS2Khz1KT6w9pvBaCw1X6K8dW0
6x58i/5jEvhI7XXtcrge3E5tk5pdj+m2rxLdc9ulDSCAVtJ/40F5tpJxIk2SvBk5m7GsPjHOO0p7
QL9IcBBQbd+sVJqCCPKOvGDQRBpXpAZ2tdSL5l5Tx7RHyLchUXkUPWkeVXNgTupwYNcQOHKdySv8
5EEs1hvBLheeBri4rd7/YcfVvpe4XSct+6AVyCmi6YudP7suazvDF99R7g4sQgB0YqlhK6HB1W3J
iY/e1F46+uCgpRd5OBfZV6FTl0jftXHwO283IV5ta0GyByXnh23NuKrN+6n06SCtaHqkapATf9mf
IMQwLJ+YVcNMukUVTo6MszYLWkux7doxUwFXNuPXomL4ZmpfSRMSOSUmSRl2X609DHLrOvZBjuPP
pu2yPaZ8go/EcFRv0xuLjM++tHtSODLojUxXQoK5tX0iSBrcnbXy9eRMpnkQhd+fq3ar2eznp2rq
KQ9kz8Mnpai3ZI/hQqq1M/msqlHfG8h2tqVru8LHVTdzOdAteeiWeV5LArkDOmuHKpYfHUmXWvot
hXIPLCx7u2W3l5iYC8yFewk7mHNopTyuZXVbAMrkvRfnfpJGCNXyqZiz81idsgjdEEglYdSlve/n
ON05mdixzlu7ucKHBAH8TF8sC0yebkuBOafjpDPgBT7MA9kmYr16ghuqdhRF92aPPjQdrah9QwTt
gsmiisdl+4oMtbeWqNq7GSNrzQXVTBQ9o+Q+l+hJquzkkxRrz0CFQFxa8qPwK+1xjsdLOswUI31W
Ze+/69QeYP8u080gZOhFMPyishN7G259QO14F3o0u0Wu3NIb0WziCMxvKSJaV1PDhM+LmDjDa930
lZ7vcw1eLhgtKKA+xLJ2WzHMhqnBkcBZaBtxKAHFhU6jRJSEKOskUSrYI5hB7XLcT3zEJEr8sOo8
kLYrjRm32mmoCfE2a318MeiXbMFUmVbOj7Z1+7vMJgDR4O5frAsGwl3rl0GaOb+GjAV/WBAK06Y9
LaPH1r3r2Qm7zVYqMvquxQVLHxlF7jKrA6cFGhOXimMH1hc/YWuvGcW57siSpawxnM8wjsE404IZ
J8pGa66Z1tM+SgkJXhKKH5xnU2SPxZQ/trrJRG5aCk6t2T2Hqwvs6qDIjYe2re/6JmELq2paAvra
22V5/qXl8BD70TuPpQaeXTUn5s/79ZfvJt9M/4AeSk67+Ar3vW5ea5VRZopOCdSBXNr42dmxd87J
/l94pvJifH5KqxNw3IrdRAMLQmhCSeHUUjZfYKpIm4l8c+8HJQpAmmOx84uLyOVwdd3RhjEsBl4Z
u92MZIjrwF9JveidqV/CEkfOwI66KGjLQYRDhb+qNkOVoar7Tv85JeJEjgc2QVvWu7VNQXC9zn13
rPtC3+rpfBvU74j6ltCwXGuTCNC1w9CcxtL5RVkvTNiseKw5A3H29Q4uXEOwwzpK18QeAGmNEZ/a
KXxSWj0ctZp+12iwfvH24RBvnGvce8Ym71EYckEbrt74H/6M8aogKktNo3NHDs/iSaWeZsw/QZNC
ragKKz+YleB2jt5Xx97yZqfY2Yy8u9h6v3fwRLNMEPlWCW0doNFwbRG1LU2TRXtKSFWl1cE0xVeS
cL+ZFsw8tm6HarK3WolXMkuWW9pxGw3CeSvpGiVBNLCmaG5o549dHdY59nZCrpw+6M+dhxMARHOj
tittxYNUpqcy7OB0jw1p3U4w27X6VffDk+PAea8w1jnmcA9270YA6DzEDPRrKHcTce02e4ZHwMQj
9+kpjjRAYNRx+X7508lR4dOluPYsB21TdwGYu00zwzWwlfM421POLnV5hPEi9vVcrZ1e7B11Kp3R
cjasItz7xfReF+LHmtqBAkV5C+yLbnyL4CC0IhLnqPw1xa1BoSutxgynglrzTpE0430b12yrJ8Vd
1mqMvib4xGI9Azk3LyIvXMYTIgVw3BjxeDNRNGukDHKMRnxM+ZKyz12Ifc7HSatfPCp2GxoZw1G6
Z7o6b5SPFFtr8D+cdPni8E/A62CtF4ON8RVAiTOoR9t172nJvmUcIEBXwEQxuGVALEK+vWUS6pwz
fEzSfIX0dgZ6j+970G69ERb6g5+6B7PGx5fQHNYW6r40MKBacr7yYf2edfUqkicUYiTNaNkASTKB
Mq4pagzLCUlSrTTOwPT7g9GN8JtXmEe5nDJHwXfi4G5NO0yYJ2ZgaPTCfmxj46eU2j3D0Y+CakPM
Uy9rW6pPqHjfQRiy9ZVUUxdPeK0f6jiLEQJ3lcFjHc8HvjoIM7B1+lPlsIZnC0xVkSiMMBgb6BpR
p4LhRzY/LaONvPtaVdCE0OdysuQ/ZjSZUNUa+nlLV28nhqfeOqYWB5AxgR/yZ3L8/4fs/2HIbjqe
+2+H7Nch/qe46t//yd/n6t7fBEFLwh6GTqjIEnyxvw/W7b9h37ehsNOst47YyS78Hz6bacLY1IXu
MAzDn/C/J+uW/zf+ps4vl7yDTpz2/2Wy/s9+f0N45GEd0qC+bTAq+qesEZsf5cg29zdmZx8aDI/G
0GI3ax9aTBL/QRv7Z2mMEb4PSILAFt/J+5dsAc0xLFnZABioj1mgsvdlqu88m0W/r9jXlEzddaf9
DzGx/0sH2Ppd2S8iQvgOudx/FA7iSkpfxq1HZrW+qsTinMXGPxLJPVGbLwu/JoD/F4xPGCzmu646
WLb3c2qtNyBgfmDVYgj+IsFc/1uz+B/VUF7rtJL9//qfxr9EVv68D3TTGQaXA4rKP/5EjWqmMnV6
1je2Ic6idrrpH1iFqELLEhaMsn8YUvy9+Wh+Vxi2/8O3N/9RSTEN3nqbwIzNFelwka2XxF+UlDoy
7bE0Ow+U/ODiGRU+s5UTAvZJzvq4w49wcYXx25myx6qxkPcTgTlO/P73P8a/XAw8HXWTHT45EzK+
JnfFX38KorX5UBJ3YSYr8ErUxfcw5zMEsbO/PCQMu3SF4+zff09Up/XL/kVG4sWTFeI72+uN57p/
QoV/efG5OZlJ0fCoHTvvMfMd4F1d6+9b5WmhIFGyizoOMGUgB+hgKbWzLkZ0TzUBQAc2j/bw3AqK
YypTvDo2hmz0FZzbdq4fYgydWChBa5v9dIDEwv4Vr4L0d3YFfzrx81Nr5KFngoaj5Q1IbJQCusbC
h20gmLWI42WiMVXUXdbi1da3FgM6A3gmjfUykDnhL5jG6OTBoCzYty3bSSCw+EtM7wBI4dUQiX6Q
2qUyGTSoBSt3SckZGHIgLbVHQm5ObpUWNWHtC/uCFPO0RtQmh8kbXkl3N447y2uZ9rJDHW0thIgw
7yxBh07ZZ9sCF0IIfel+ZsR4NxlMi+xKTvD7/X6XkF52GMVtyaD9rlbCob6Ar3XnOg3zwb8rRfu0
NH2+izEa00f202zzS5OZ2XkugAgbk11iY9TZI2N+5mhnUY5s8QSyk/ZDLEV6yCNiwnXXgzDUtUdj
LrzA6safSz7A7TCGB2anN5e2kY2ux+19RMRCpeKjj+uE04Tqrk5rnBStEYmn0vNkZjjfFHAPgkAP
sUKgSZPvUfPmsxlxDKJ9KUjxbO6cvMjAwBKXkwMFeBP+QWCyNJdkP0ZzukTNOlUBHHjqoQlTccqB
Ixq+GHTBRRlgDun4+pzyc+Yq2orJ/Zj9IT81pnZDfvqtjzl+SZupGTT055E0rWVzSugoYsZciyG9
2aWNbT1GSc4WS4FGj5lC49UDJ9QsO2PI9l6WekfPK55cm8rqCK/cpsWujia5UzINhCG70EiqHnvl
WO1rx8BaT7PALMutX9oV1edcbIlR/NQs9nQE3nHqF2vXb82Ljwz0INeUyw8Vz1mQtNjORoVprdLw
EU+p7R2xqakgZi7DsBBRIGk4pHGd3ul69cfb4WzmQ0fO/N6n4pa6ksduhNE19WtLUOTuJt+CydSZ
vJiRyQQmg1+cbps7275ym22s2hVXt5P3TpM0Z9FO+UPvhlZm+Ay5sLOSLdnxegSndvA86ewfx0r/
iuiewfU7U67kshFd6L3WHfZ8+ugw5LUqUo711RZCHpSjCLL38JaL5L3oF8n0Gh5w0rOjBxEGCgW6
pbEwPjUIbu9tSfFB1Yo6bLr2amcdYwrmimXUcvzLfE6ymocttjNpg0GP33pmgo1I3pOBjk4jHuvA
j+TdPFsNDPAkP5TZvdZ05jWnU3BgiL73zfI5MSULQ6vdJQY/akmYd6vi/kSzGtTlemWESqfazJmo
jh0IrIOuYBiZ/vSISbv8gSG0D/VYW58SDDT02Sa4RqlP35rDpZ73bjG1VxHZvHXJZ2uYcg+GBqN5
H+VBVWjjgUegtakFvo4MJz91EiJUrnn08eefLffdXjztKNQ6ccz34rMw/ZRub56MctLltpkf3Lzi
37s1pBXgNoEPCn6jisSh6j2vtvOkmFF6+IyN9nFwdRMvohdz+TdNmNcrjCnlIONUzbBL0/yqZgZM
wsX+QtcIhd2J3IOF4HwVA3fVFvb5/l2WVt6B49eHXvttIAY4xpzCarxjC+/gWdUvBrOCk1XP1F0S
pLQM9wNxfjhSKsUIjrO27ExujZjwE968MieuESdWvzFnSwtLKbQwHqujRSAAEmVThCKv3kolb3Q/
wTWqY+q0CxsUVaFpIQoEkhezC4N9eNVpAUPePFh7Qc+cay64lIBrGV0QY4vnIQfBqhD4Gks/wiiX
cNzsOGvZ/ZryTLX84HlVUAL++vMKBIZIBoHwinJ3otTVz34sbgf1JsEi51n5W+1SowFsZObBtjVM
pIrahlo/M58O/JaKkYXYO1TR7txN9r7FLTholn0pR+C3mHYect09d6r0ufRra9ti0FculO4xm+/z
mT6CycDAq8citLWsuTAKfYjnEuEHlYaGuDSMUeWDipXraFVcIBj5dZe4V11znzAk+DkMk7YZems+
GNQQULVQCrrHaVbovVOWqYvZSn9vNe4PWXFQi+JP20jnh7rcumv1TZNCQZol8lPmjCVILPOZ3x5O
ihTipoPsz7Gzme4ag6PirE/QyWJ6VkNdDjLUWCo5q9P5mkzJfjY3NM5hPHVximQ0ZGz7ktVf1eWb
kx1ZvN2Au9Pfr9EwXY39fvJMQaB+vtD88t87hWYYwM0742XWCeF0fkFMY/0aHpmXbk63DT4J1gVr
jaIYbK8crpIo61iyIC1ZKQwTWKWZ0OHBNdEzjZBnWRs2qCI2E247b81pQUjqG2oWdPeXnfNssWsP
m2rF9aE6/3FhT7/RxnQIFr090cZJdYXr3QoO1TvN9IDIgCSFwrlgPPB0OIH9XWpOHq1lC2N356h8
Lm6/tJj/ZdPnHHnZgVCKHY87nC1YGof2XJrNdG4Uj5Mh1xBITU7Z3aQOi17/MJtO3Y1UEnqek+05
Q5yMdnEOS49sYfYy3VkKFzalbwsMuEEj8DvpJTbxAdgZn67zJJyYzyb3SD0t0enPZqNi4IE1HJPe
VLiY3vQe14l/1ZyJTlHTOaHcPJWmglmgMNvQaPosu4gWOvc2lEWEOybaVuTc7mZhVMQeus80smE4
CLggDfPDZOAHHHtIdXM+ngcqQVq3brZZZpD9RSLbz5321tvlNxDGORibgb76EnU4aT0sKuZnZik2
RAIhkg4kedSbcW/ljjiSj2+snSxpYvBUqfatI+6yDoKtqI2LGNJL1pMpLoBjak3hh7TB0OkqKJwe
dVS5vL5f2bIIzrcZkQ3VuubadpNAw/KqGn88gQzVt0rjcLb4MdVE7q++dUKmmFiLJ0WgNNnHBHfI
Wf7W4urUqeHBE9G73iNNiVT80nvMMTnqdkEnjoTRsEk0CH0+MsSGxfWHDpwUixRT5okZjqjEr6hQ
7YOLD8EbDVon1tG92a6mGf/gD/z7hoaVhmD4kFbbSeahmNGiZ73ZFANeCyWh8AFw7b0uxwtsYKTy
iKvi1oTELcjcGvu4gQeC9Xrr9OqtPlqGw4KZwY2r3Gemd4tlPPqLfOeSeakliqc2GigT/X0N3RhV
dvzhAk6O6fsrh21NOmCJ85vdsmssjV9VsXx6XO2V/tD0X6DJflcVS1CTJPM2TgnQQfykwUIFVUT7
kn+ki8k2BFSdOs/pOHA/yEqcoHXvxH2V8TDP+zPdI/sUkF1N8cyOKesu18rrn7qiyd9lmVmgjvf3
iJQ3HQcIpECmf4me7sEWUD40YpdnC3PAD0vTofBrdsATBcejbHc0eEXwMFNgtj42MfMZa5390FfI
BUTMTi69Cw++SugHOei4bDrKdCyjQ7BqiP9mndhpRXnWrXnnC+Ojb2XgjNHBzoo0jAq2bp3DUNLH
QNDRIKSVuMdKqLVbx1cPLiBbuu4SK+i1cT9rRrTPSR23bfSe4pMeZnqWWHjcCe+LRlsNU9ADiJ6d
7eiffU5dYq6vZxMI3XJMyDCdZnv12bgQWx2Nl40365FF+bFp51e7HjRKjvtPd1I9Ty9guO8gdWw+
L+kGs6+XG0ao9o5N5TUZKm1VmimJmIFKN4LhQNoVj4BX2XsWkNeLYSvG5I0B+I4+n1/w7mhvTvFN
lF5PtKTkoVWJ9lonFRRIif3GWCCUk3bfzMOBZB+3TGl0/NFZn5FkSdeTpw1j4TwOSY2zJpMbvXXQ
C/pgLPGDZKq7jO1Eb3M5Mw6IcNy36k9D33SrOKSVHVkD0ntun+B/Q/NeBvzazfRiJT5nFXT1LsEc
VBXSOute9GDiXKtj+zGv8yHwokwwwOYGyZlYj6NiM54vuKhfm6Z5jb0h2lr4O4mE4MVpyVnOEFgN
mH4sYuZ1jqNzU1BdrvqIgjebMDzDxYjQtQ1N2oyN11GDflkN9NxXyGn9sFRbNhdL4Cbxh1xgeZrG
fFcm1FuW/QUc16kx3GteFeKAxrlTK/C6rcgoqhj8E9ERVjl5FsiLsa4fvakMk0yNGJdhps++u08n
zj6qyLEiGXvPb7G9zdD/khpLju99F4tF8ExnF1P7Bo96nESW251m9FZGr5695WzVUYsyvySZbEMG
uCyLQ3so2/LZJZp1D9LxlkfNoU4IaWQRc/UxfWYn/xYn2NfMaEL78qajFwlInjMJ+UE395Y774Z+
mI4xX9xz3vMpSnZjT5Pk7H9PZdydY6lIBK//ZZpHtmbVZmFbvh5bicb1D1NRAYj13S7g/dsN1vBJ
feY5MbLXPNqxobi1znleqsdYiF+1P6Jh0qJI4rWjlnl9VLfyXcKZHcE/ej6EAL221+Q6YGi7OHmJ
fq8RzjelCNGCQpl79/g0eGX5vvS8azq8+H7yUizEljocO4TlCCDj1RHYQMpKPUiuxdoabx4salt9
uO7Ub0kRHE1AswSdRtjcyUfs1yQVU/w6Kh9JokuqrOWAluRhHm9GmyVp9vay4UGZdScgMcGYXTNv
/hy9Y9QMz5pechuDfEEEeprK/GUKZpI0R2Wye9IqF9YWCyoGKWPTMXVQHUYyyrQp2tW6u3au/LCX
50YfniA9YJzxPKx68Bs956yjVbprpCavje9p2rkmu3cm89QkTgApKzRFHJDoXLG7K2yatVDX7rnX
LnCnTrXZ8rYbKZaslES68kC5JzwVbXJjVVSHmqetEcGYCEdBwjBC0/ZpagsxuURn/EEH3867RxSl
mxutHFeeF/z15g0hJn5gs8JREMUVEnt7NHjfaRHWLjNTiiMB5M9MjKD08YiZcfNuSnjHBvlEaICU
uBO+aEbzboCuCr9Ov2mAJLd5rslrvaAzGGjxSLtIZH2tVGDReL+No+Lgr4+7paJpzvWSB29ZD9Nt
c5Agm2HVXjIbY4uTjqHjeNfEBiuBJYAUsVbcqWS4Rh64O5nLnvBD/sgw6y5vHePFpDvxkMT6EdwK
prTevkuGPjq38wTyVpKUy/zlCiL2ebaIYjg4SfaOSw1rMuPItBrT2i9P9dyPITPDjNW8PufTRNZH
Tw+zbFkVcWShwTigUWkX1BdysZMnf5HexnjiBSzyJUf+mVe2QpYTw/6VCutnAqgYd09CL1Bcn+bp
weIz1VaDjKwe3MluLv283FrXea4pQVQlFfJN9O2JbN8W06ntqMqsEYpVO3yildLe7aUYMsubk4wh
puCtLyOmERQbKtjf5VRtIR5zLfCIs4acGd5wX0DWQzMzdm4xHqL0QeA5do3xwUmMfT7Zrw7AjV5U
h2h0sxWt2h0zzQ24v2ieQvlb7JOrtHe9HI+lpu2LEnUvGg8Gt2as+d+CXJhs4fDX5jOPfQ7X1Vdp
d07YCftkJDz11gPsYNSn1btNWg3EMFs+vfQujUTX/RMhSQZ0zil7blv+HG7DYVRwh0ee+EY1/VzG
5Kanbzlz9aCYJnzrzV1uN99JGY8vRuqZl/X/RtvAMhxBRhraIyUBB2Ul31o325umUI9Ooq5xIXJy
pf6hZuDAukPrn+tT9dpKnH7LR9anxnEAXMS8Kb5gQZrv2rG86tyfhLOzZ9cSj0mryh3mvpDyOkpA
OxK3AyW+zjqBMzEJTJFJ8ad7mnxveXRJ3Sdm2oQyYVVuxhgDgu0+Ebv98LruW8mCjGDCVmGMk03h
qJu0PWO7QgB7Tb7FAyUjOkeuS9xoXIGIgT0zA68G0kIXTM3qg5n10tUI62CSP3EJszXgPsQ4KzfS
RK2som9Ch88lGBBFm/uoif00D+86YEZKaoZwhnW0Z8z36fbVd1YMAc/Te+5dd/3zqvuV9+WPkqsk
MY3XGZDDVuCt9xYLWRc85cYTzt2S8iiZBY6JoQ27zj5rfOzSl5fODieNoXeBgVXf16DHmQg+xmo9
SLBb4zhrlDt6O5lG0AgvNYFnI878jcDYckkorGC+MUbHZZQwqu77VKTXLB7LO8zv8+Lg1RqNB5hF
L+1KPUYMT5FlgUL0ZlKfLNtiaJPjrTb0VkOi7R8WTO56a55brKBQM2Z4V5SZaQPlFLm9diSKqTuW
upOfuKCO+jrjSBoeC8SjgyX90kF/oxy9E6tiY41l8KT5VnTqw0bI9ERbyyeDJXg5PP5CN5oYvTnW
IzmJ3+Q/noT5jFlq3nGMu8U+E24yySyRremfyi596Rr7pAn2a7QRQJjq/KDTWvRVBTR+KevQW5L9
OHTAoE2OaJEZ09rJgNyj16MvnBUECHzMjJ2thec6iz5wMzLmRpYWsm72ec02SMbCP2p/2sTGd1Jh
fkBbUnY6y4UmQxv3ETgWRoiFKX6zxcGR4WPXX1z/0c4qGeTrN5hxrOk9JCNnYINAh7wLXtj5oaKJ
6K3fnCIeEFhClugdWAaFFGb7lqUTWOW5P+ljo86jSblaZGDlj3PCmKJOvo259MKClDgHMw7vssD1
3xjmfSYsGVZFuUlyEzOwGslgQnfXUYDvOph4hbPI0NcwunLQwcogAKznmkn0r/yEQOKzEYPMl5kJ
pgYpjglPO3w8otrr9gxXCEZDNrDeZqvJ0lcAuUdZhj5yfWLcbKAu/CYfocdi7Zv830BMdatplH03
Y/cGruBtEQ2zfTICZq/3ex56Y6EONv01gaxuNduqNimOSYsAwCGL+c/ZM9Zth2K43FUZcW7fPNsD
GPZihPHkpVDdWrpRDd65Lc9OqthhYLq8O9tM8bN3/8XeeS1HjqRN9onQBhEQcZs6k0mdlDewYhUJ
LQIaePo9we7e7e795x+b+7kZm64qMhUyEPG5+/HwhU4KuS2IzcOgzW5TZ7iijF0dZEo5XyEbk8Gu
s+9M6PBF5n14ljj6RXWvSsvGiL68lIsm6Jm4n8oJT1wBHGcjhvssU0DIQ3+lff/V1pG6HqZYKJsP
cDipNQ7KksTnwn16CQbeCGC6VSluYHef8SMuu9gPLxKXm1Enn9ZwTCL+DKMxTKqC/mjj2NTOB02X
jL0XwnCLbPd4lJdDLTiVseyiwvnJjOvSGcAqYmHJKrI4haN+mA2llfq3226IXdoBqD5TyLd1EGhw
/zC2nOuJi8C3OGF3FD8So9/nCzOQpAXRwgqkS1E5JWYO00RncK8xwz4r98DY805VFu7aiGGTWR7L
ksmnLRlIfWtw/7UR/BsbgevrYrZ/HdVb/yjqH+Xfsde//8z/ZV4HFPJJKYCdCsR6VOM/bATObz4e
AZCYKPjAUAME3z9tBNZvWAh8DAYOfW7Qrf/qIgCfyr8X/EpUUf7qP8jnOVqy/pus6jme5cJrhrvp
YEz4BzZwhiKgmTDM24zkQ05wLbEFr7zB29MVfDa74DJoYqSuz4ksCj/EwGC/Sb+GjFl3RrI36OpX
S/+zIT2hQ+wzyz2aAxc1hav3vcTnIviPMhd7cmmvEzaaFN82qXNN/GRfP5OVAE7LreDC4fA4RvnH
Xz6N/0G19/8/wZqXaKNYCwHIBQn5H4I1px9QFmVhr4BLXdyMmIGvulcUGQL9mmvZQ/MmlM7AQT/t
PMx3SxVeUd371SQ4fl2PwUcSYr6Hozuo+KurtHzGT2dWfr3UyXH08vOy8PxrTk8yq85p2b7GVGoU
3L2y65Y3YmrGA3lfzQSdA90fAkOy7eUlmPa0B1w5mhiZ47SvNO+u0ikZw2teWcKKJfkQUpsseG5R
XJx0VTW+/I+uYudJNwCqmz7/HWvJgjQEoEMH9C8ZFmcGC6iAIWzGfn5ml16twgFCWwubdhyZYqPJ
AsQqzkPD3dtIr8og/gVTJ1kjADMyLgrc9d26mdP7sImwfLAVL8X9//7heNrE8ffrz8fRoPntoIqx
dv7jw+krmtoWl+JrL6xpRNEX0+Qexu4HYbqtXZ6i2jo6PhlsvGDD3BwsI7qif3vHdO7OHVHnRoA1
/Gt2UvpiBWDFvobzV5tb9x55ghYcsMJN55nFtl/c9WxW+x4KLgbie7PCVb6UZ5s8yEhpYeLl28A6
lzoZxO+rmEHEiTg0Ee9JBgrNNdNbmCLnhOvU9J3777+IenHLqdsvH3Mk2uDBMAg4YGNLCvs+5adr
19kD7GLwIvbxaJxkyKEPfg13X69PTo5tbP/3t/R/cKn4mN/I/OISgY1vaRvJX5wSy2hLJypjbAjS
+FkhPhsq3jISP0rC7cK2STuJw9CUt1U4nf/NY7vfjPy/f6D4Q/B+YxQyWbncfywoJh5rldf4UAtR
nLu65UVTgMOjq7Y4h4DAvj8OhqMthVmMByy+SGluHuay//Xd7hrpEUTj3i9NuO9Vs9Gw5tI596Xz
pgxgsD1Xqzu5e8x6bNkxLqi+IRDocxjxmkPqFh+avvz9Xe67h6X0720dUxqt7Ctz8DXKu8WGwlam
UL/H7KsvaN6qUoqxWQg38A6/TA3ltkNyc5b9IpmgEJ7hbtqE+YeobtzMfPi+u/aKol69eaIY717x
OlZ2xkqJcjJgcOZiiPL0ke7aFzvzL43wdtJWz73LWGKwvFdDkMJI4n5ndh24dkregmX5ETIXIOyn
1M5gjLppBkrgRSKTe0+Izxh3i+9m43HmGa7UkA5cybQ+LzMwt+pmwlUJbYh9Tm+vwwk76Vwa4z6u
0EDxdkbTzOukKb2xRyjfGBuwygQP0p3fc9O/zYzsfhzRZ/rGhjDHwazEsQtgykYdF82ncv1LZaEE
RyUcaj97INfHJi8yiYOhfq3qOfvZzP4xCkAGkMxEm4t5B7PQRN+bg9vMLn/KyiRmJjea/si2j8am
2By1y7SD32T/9EZyI4DN062LvRxYJJPqLsrPWW6k4KKj+EBxzK5ojA2TuLveq04js+hZ1ujDBvCP
ue0vnipeCWU4K8/hPGlT2mJ6wbUhQO40/XSmE8VgnDM9tZH5JRnduzjamCtXy10xASOCP6T1dlVW
x2hgrMAF+RBn87ItnRBu16DNJ2XIAa4ux8Noew+zqlt825SpV74NsJkxU7yRs572ObdeXz4nE6No
UVlkq1psRlHxNTakWFtCJ5sks29zKITY/RXsQJ/aE5IYVSCukpjLJCpHTMCE2SnR8lKuI9raVmY7
hZs6FF/f40PCYau+PHsMigqT4QM1hTTSsJAGYXSyp+JoyVtf6t02gQEjiW5FjoU7oqZp3VrVz6JP
n4ClvBgYVua2ZfTLgl/MWFLNgOy8KyNcRzEsqbGjJCYCPyOcTUGKwZmGl7YzH03TmPAEv7J3Dp7M
KdqApMEGoHJFMIqJhzF3j/bovVMihRmo1RYZC181l99yO9tpsotsZgJp4e5I4mAxGmgVBylGSIxA
hxIMWU9RAyQs0TMz4QqWdbOnVGGDTxoA7bhO+rbd64Kjrirxc98atBmMM3J14L3QBvlrjDK+2Lpq
qJ7onkf6Y3oVNFIyGyzfZp/53Kjas+m86EvWjSMwfAa5QSWvw3F4LkCirED50KbUeGfDx8fdpd5L
O8XvCtoGgqcuxussRQ1990P49YUDNxdpSMKUiR16ZIwzCCCLsZvpHsyhjl43rMaTrLwttLZfAm/2
unXQi0PlvnNyhBVrgkej1ANQYvuhdKVPJAXHce5bk4PkY5btzizdU+MUgOV8RjQ0oEdzdxpFSjMF
s7XK5AponIQWWTwaZZy/WgXfJVX5XzWOIqsEckc+902wBrfjcEgNNgxEove1Azcw85bkmCECYoNh
2MEpENKpzwvHJEPNa/iaxl5wQ9fn12QTejSXnKbBuV83eflpVEMGAbBf10NoPfQdbIWs2JilfJwz
5zj3zXFxY3D4daAfR3AoRhgItELAHvACvEAdQDVfJVpFoJT3qWzJ5+QL5MZZaw0C0aHS6kOmdQhb
KxIF0kSFRJEgVUQRQRDC3Ok+RcbwtJ4BAPcnR7W9SVkmJp4CzYOtD8nwYx6RmkIUkVodmbRO0iCY
LFo54cS4M5UUOrF05zN5LHp1XSK2OIguvVZfQLy8d1qP6bQys8BUoIGS3JRWbYrGeS61jqO0ohPv
bK3vTAg9Sis+FkwrUOV3ttaC+EDHtVq2wUTqVGi9KKIKEJRb8xy/dT7CPb0FbPcAj605J1zDHWNq
YFX9mnjig4MgZSFMARd2rtpvrYrIYZOl5lbN85OGjuLqpzO4cDeV3rf3C6BQwZ1j+dFoJUxoTSzR
6tiodbIMwWzUyhksRZY58dBqTc0mto6B5MFTKQmW7rotwz1RUV9rcUKrcnOPzsPm0kau8xzmdZUZ
0VCKZ9ePovEKTFLGtBZHJGseBjikv9Jvd1YAXgymMwWkO1JClMdW6YPSY3QhOdV7fs+RRGuKkb3c
YesSu1nrjYlWHukQEhvzbWk8qBSMGxMkSqiQnMARLUfESxS9B4KYGSEiSpPz0ifEfSaVyZKmlc8Z
1CFaobNzEUULxFFHHCIDrRRxHtMP8mmhvM8582+UF71nc3mYtc5q2v0+qyWsb63B+oixpVZloxJ9
FsriA9lE6HfMV1C7eBc6ur58DuzYSddxI95bOe8wf11lyL+RQgcWWhFukYaRjDfsea3oFhroHuVV
MD+cl/UiqyPeIZylUUS3Ze+0xxzJk0T8p5FJey+ITZtukW8lkIE1ZY320Wfxyhc/vqJNjh080XgI
TQc7M8d1P5LjiKjXng2IBlQtnVLLPHPtPHkRFjXXZTqfzFcNDWGIisaRbP57yT/PyrEnNsWl5XzV
HvcGOZQllLL6XFkUfEXpph0JvHENp5gZWtI87vJlivBtEZaxaVr6vUwu9k3occM37KPVRMUmHFFI
RV88j6kLOngp72qLPcegnkuHyGIXQTucDiro8w3Rm+QQuvJChvfDT/Dwdq2f7/kTFhZQzPSQrsxa
hIyxs/ckZ4/bmD+X2XxReAADpx131HqOQB4Eg9uCYdzkvZZDVN+QOEcn8BLgZPb9skzvrUHfZe/h
/hrfwW9WqzYSumD3oBzxUc3+jZ+khyUzfhYgprlYILKmJNXj7Cymklyqs9xVQ8/8qh++P81W1AAG
XW70lGXSp9A7a3cZT6N/tqcSD5ssZxAR/E6T6S9qOe+PEzEdwpd7R0qxPLXUXSfLeUzN7i4ouGnF
bptvavcaxmjJqoyFJ+lCxnU1/i3QopuChAt1RVuzcM0TDBKMl82WoyrJ2S46jU5wjVcvuXLnFSh5
CmdlgsdAESMHIR0cquEYE6myRusHLVb+U1Z2l3GJn5t6PgqCqLWtv935/Dl6UHDGlMoLUMqDjfNj
mZ+rBK9WWJQvWQ3L3sUFAZTDpoVERL989K0IMbBzmYj7C5xN3lqGnTrOaB4KO+EIHNdfVB225J/u
/Hp+AI8FC2JOzktdResktJi1LjSzS+cZdPKu85xnZzEeMp3aGvUxPbOB8JrhVjZij+Vmn7q0sHYt
onCr1KNXriPeX9h5m8qwu1OKD7f0lwszeL5sdKkGIW7LqFGM6zp2BYkn3hOLSGFElaZZvnszBDWv
EhgY7cnap8jg8QQuB4UG8g5XdBaQBoNJvS4U8XC7L7d+Cpug7j+WuI61UaJ+HwAz0I89Fn5y7NlK
VbHaj3l68aYGkJD7wBTxzeyFbu4FIJBuzZi7lhr6R2ISmz4EskzfF/VFt2KQJ8tubnwvhjO9hBum
Ly+SnJrdz+sk0Llbg5U/jNqD37k/2FcctVbJDZTSrxwzPH/nP7ZqXDZJjJAIFsDvTLULbfnIyn5K
E7qBy+K9zsNrmkBXQUd8ag6Hh1za16PjPskGITps3IuUj1bzWI+gK4uWdlsU5LUTTTduB9aAR2ej
Yhk4dsZGXvfLctuawaH0uHsTGsE4EY27fkyw5cuEsFj82M/NB/2Q3PgS6ayRVIbVWHPDL/zGXeHB
/mza3ZxtKwck6pwWbwEe0oAb/Coz8Y61zpUyxh8tcFe7rM62xxw9xu+Zvikit6vOyu84mvfboBty
gJKMSiobW9VExLXk6Oby8bHV7JzVPHGIA2u6KsfmerbaRwwyxnace0oJICXJt8hjWxyn8OrbupY7
T/X7sS3uUNqwU/JiwJU6/Qrzyy/e3GoFcDlYY/KnF3IqOPLBk7WFUWziOLgbJY8FMGpLxTucV5/H
APTCLSUDMlI9NZxOmHZwZuhjrP+mm21Y32HBNswX7H4DO2JHM8ZDDxMUcE5JeFYwr1iUsx9ScdeK
w5ybTJH1YAeTNLD3mJRCOV6Ns7WbbeZOIyVwhGm/MRXDw4Se6LsVxhJe19jzo+n01iVWv4dEcPZM
MDml1YgbXCKIfJ0wVqFQp6GyAv3CccD0vtz6DXd1e7Tx7YWrtMYIyLTiMrXZl1M3ryWrQgJEl5Td
Vo+Zisp87XHyG0JusLtc6blOL+dngAc3tjVeL9Op4I/n2fjh18FRYcOWcXyuh+W5EvbWnOKDP/AV
dRyKJZtHQJBnrITvMSWzKYmN5F0rZwl2Lj02gI158mxO7QO/sYRTsuTnqWTmYHvWrbf/TmwswW2Y
io8ezv5amfl77rzIGE6HATp9pipHtZcRtdV2PM0EvyHT/RonV/zN1qKad43admra+rVvb8Tgn83Q
uu9BIgl//K5aihwOz911jDqGawr9CbOK8z0zGolNGPIUDPIyT/mZOopzQVMexek09NBR4aLbccSu
yjUk7dNcUT3E25dE9V1Tujfgkb2seispvpnq+tG22nXVlxuMLldLFesdG72qKto1uf4/+AOdkwHL
YTYkWwq5a4gAyCb6pXur2ti/6bnJ1t4BXO9J1ctzlrWvgcFXHRJ/01Ysy/5Olf6NO3nsiz1WO+NQ
DPIYRjZFs+N1q4JdPfX0GWTvVUdYJRlJyYt90vIKeNmidu8pRAPkdfieEseUcysOvRbgV8PDKcSO
iFtwvvD6HfqtbEhUs7efO/+oDIBarCuTsR3CfOt1y3MYdvdLBcXYZWWbfnUOJlqoqZfcZHdrVHxP
4/jQ17a3RnJKOXIGNzCQEV0WvvdOW/2oB44Xam9OldyBevyIdMVTMgRPckTl6zM4aV6zsUZmt60Q
JLQZR2K0X+vPH2c6un/zYMjgxoqZvnQUkRWzPOprJVQRZAjv1GldG7hls3KV9fAtNgU0HWCEINSe
HWGYkADR82YR4o/3SUUHnn1PT/clDOOnKk9O1hy8dB47PVPnQvLRwxsbFxu3/hyhu3CsppnOYkq8
KGbrThlcuojr0mLW6DUksW22v4BH6UxQnH5zHqnt5leTG8hI4TTfD5zPDZZsSL9fps3rXHTj0lzH
H1nwUWP1zqkoc5TG4zN0SCL2EDRGfU/3o9HFRxd0DxwDQ9O+z9AySd8WZ4D0Hr8PWLfBOd96skad
kPpIuuxqjBEQ9EaK9/OgxPA6UnmF2ZdmNtO6b1LvkurfEvjeQ91eu2P3ymaCMd7C5ZOknG/dn5XF
hLF5LWR0qZHSvkd+ce7dzB1vQOuK+9zjN9CYeP+dz9IaBg19NxoQPlqKzjh7V9OVzaYr+X3UP8DQ
Qajm08Q6/VEYEe5p7mMxxluCTuS8pjbdZlTlrpjtffyuxDk9y0P8mJb068x+9EXmg4KaqT3IrHt1
dCNg2fMsfp9JesS/Df+on1ui2ldr5q/Zq9xoscFUKKNLTF2EfQltrMOunsJTi6UvsbhEQA3vGYDe
4SJkdEpnz2iqV1dXUhSNyDaGLgYPZc2kzD9+jzBBKJHX0NKy/vWqgryWFu9tWV8lPpiDeuFYWEEj
0j2H3F739LEka8VpJ+bcms8hcU/mrfrRXfShOsu3dZzeRWO4kzmd6lrGmMA051XytehO9GEQq8oH
KR8alyyy76d4Pg39NeV94cbw1Yg4HHo3VM+8mHmznZW0HmzB5SSNkbEfQ9NqmG5KGqZAOWWzOC4Y
Lbe91c4bJ+oeyip5i00EJlnocjJqdgqODgi2hrmPRVwQbtm3HLm5w4roZYQTv42WCpgTZxlKnS3z
KcqbS99Yjx4cqafY9F+MJd93jjzLbrEPAFjMdRT4al+yGxx0trDydH+e2WwbCUHrj4KOIqgCCFxs
QMONVzZXgh1lmzxZ8HhXE/VvRVe9dhQFcU2vyzk4VQsDKMoj8ir9EU1ucvTzmyBg6u8Jrqquye8i
9vzU7tnZZp5KUoVpdXZsj4tNdg9VnW4wISD35ywffpCz8oz2O5XahHpMYvA4rxEQKZqiTUQPsXtp
3TuldwO7BqRbUoLRZYXDbSPX34pXYqTUetHuAejl2eCIPDj52awh0VFpz7adDYLd483M0p4tcftK
Z+lr6kEOiEFEhTbUgBFuogPVoJ24cUQ0hcWDq60OTxDwnu2MD9LqCDqNqcXCEuyLHM/Z1Od8U+Ul
QT1ZIvYoKSUcZPvddS4k6bmQ5oOZ/s1dSRW75/6M3GDhZuaiuTAA1wWbQjTAa+JdL4JdNfXPo40o
/y1quVP6FVrt63dZTebuxjo6TJm4Z8dJBY6+ShujOy6T+8WF3m257z+QyLgAw4aTAxI66OidWppo
Ew0GTL8MbQDCxq0Zjr90jR9pwcfyw5bRB2yye7zWXyhObsxiENNSNXGb1jdMhZHi+wUOoG1EFt5T
MsPZibB/wV2m06V2UZ6xswuiXYIZ0kgZAOj2Pb1900sB51qkV+RS/dv0fdKk7lLfrXGxXfR6Mdss
6OMfa5q+C8Lx4A+zD5BtmcUnr18zFSE3+kZt19Hvqd//qv//Rv1HOPaI1v9r+f/6R/Mz/vwrnPeP
H/lD/Xd+kxZfVymlx3Tc9Aht/6H+27+RpucvhEdlr+nZSKN/qv/8EMQBD/1f05tNh2fwJ57X/o0q
m0AHr31LILAF/4n8DyH4n/qra0se3WRabdkgov+hvxb+3JplUrj6YG3vOP6/ZXLcOLKYnqj52HV1
XuwyFBUSw/J6EdXriNed7raKvEz6I8+qYOVb4y+E9I8xsK5Yba/7ENs8AcRt1JU7JBpjn8bNXTli
sS9D7PClxZTZrScMS+58XAqn3GXZqCgtKD5LZ3nAy7PuEMzXwEyZkpXiZ0ksBTHX3aQmg1YTY2g1
K84NvrWd1GWU6bpmMp8SoQRohbzPWstOF2ThyLxGqpsmJl/XRnJHVf2kADf+QR7Vw0G2hsNivFV6
NY4bOuJgox/9ziBOIR6j6LrN8jvDr9VmlKwYWfWLUGR3m3ma61rITdt0H6Epfwl74iTkD6QCZpAx
WUtZMk0HarruAMwJmfHgbcEcIBhgvdBflbjzAxh5uiEbx98uLhBawrorE/4Idvp+3qR21B1zY9kX
nfxZ96RCQ9xAYa7mrWoTSmvwyZuyhq2zdMWuLChtMUPCWQyxrjr2q6Y9NUwGu5OY+A8Ojpelo+Mr
j6r3AioM5bsPVg7tiKTntij6Ysse6sy8dNy0fosQB0xmJ4PkYQqXN0+k0AzNcTw4lYCSGxCwHxSV
ZVgaLy5J2DnsPpMqU2TiB1o7+jQ8VgW3LdoGN1YaYOvt+2nnUu8Cf7AdNxJA5fpCmU296QvOlkFm
+TfzsJwNRiz7uWrf0JqIl9Q8UCPYMg3xaG39TIZ7B0zWU+ADPO2pTagpaCqC5yrAhZWMZMbpNQeV
CjT/hINuJ1Lbv2tl52/aNPR2rhL5ZYjaAYdrceL0StvP0j7lwG9um4rj9zI6RJjG8Sg5o9+T93vw
ohcZcWByBSk3b8AmIuL5ZYIV6gpch/2L8XMa5tclSIr1sEyvocRWZ/LP7GI2CRNA06cL46antG09
+QT0kZMeqfAGYdVcEWCqiBZyj6otxgFqMfCLTzTmNd0KAaI810rdByq/OuLtS/Y8M5h5HQ4VuCTc
uRBFYNS790nPPXo8D4CzqSf8BM+rg6P9elry6HrwRg/EIzSBCRCjX47Go4IKvmpSyvBixluNZJZh
Bu1tOOVY5WvKn73YX5mOyu+oUvxZVd1n2EGvHlrDvQz+4u8V7t0uqNCZK8t5TXu2GDaUyWsTq7bS
WoI+fqRQuJhqkjFTAVP7qqm9KyvtiAOZSXgVy1I8VYG9FVVDzuLFKBk6UEg1HyNvyB6F6L8Wm66m
OWIFSmicQUTADch4P10bBUdUOFlra3GepppHx5lynipVH8OA5KyV1iZzdFRvo27VR8fJLTP666aT
zQX2uLNXSX7lNWRYPRPPHRGpgG3Suegwx5qatUm7Pdy8iES1Bf7oGEVu+xi7ZLK/P1lyAXGWRutA
UA6I7nJs4LBR8V3dKFy1sd7qVmEmTySAbosUWzlIOEid3chpOLdegpAJH1CpdR1YK4ybNeAJHClt
7p5zny27zSCx8Ni6eosVwUBgYJVTPiQBkB7GdLivit7cpqUecKwptQHnhiO1QBwZzZvQqXpIVvIQ
xcN9M/nFJq0wtsTiPc/EJwPj3ZDTulbOh8AYnjw34qdC0tOjw4GTvd56rt1k2ybLV2vFt71jvRQ0
SMR0W9LER0ijc979RT0lrnztOpCIiJqiS/fQD4+myblIhQi1OJcYhpEo9AI0oyq/kGg6eNPRThlQ
KsRx0QTpJtS1yLRfFZtWsmz2jYM0tW73w2Vxkidv4tgdJ7sqIj+DRoUOEJsPmRveub6LFUt0mjTG
upAhM1eZW1/3Dl21hBQRtH95imQ+3G3zoAqSCkuenYwquTFc1GBjK1oMw4hIJBv9hlifoEAqsrxT
IrhgHFou0sABtYBAWDY7uxW3lctaYOQny4TAWYvoeYqw+BYLw43+OMFzTvA8rTiYcMoST2MtGC1D
iLAd+JEYvcn5WPNK2QZlXsI4xTRIrJw44Kk0V3k4fJb1wo2T4XZsjwdq257DgExLTdHbFDk/2sp9
n8WjH3kZmAnTX7U1Lo+yl7fWIHEF684iB9pluHgYgtOz442IPVN3Nc2wKien/yyihfeo1wI0loZm
fLNU/TzF8NhcfH6GxVSfSMJDLd7ifNKXkXshalhvyZdK9EIv77+MimF2Gqlbo7fPpRoO/jwBTPGS
O9PuXk0dZaKmrkz9A/ruaXGCtRxL6oEWTC4q7qGduAHim8DqUx7qNFiOtlLu3pv8hyEz6ouz1Oua
lVMtN1krOEnF+Hs52/E1xxYwE1716vK5QpavaOiisnQgbj3478N06SmPcbMvfUrC2iGBSjbqJEuP
K8wIbosQHing8E2lMBikU3ZkWA8sjAbtldEXN7M5vmRTiWLqbAQylAOrAFV1+WXV8b1FjCOrYPSV
0/Q0humlGJ3PLBEP0rhb6vl5xq4ft+UWjgYj3HVmAvijYGVGoWoY2AvEvk5Whzd7IjI4Jw2ZASc9
l1EBSlPwhYtq5DLAcAylYp63SxrLFa+pXuLqrCDhI5orsJc9QBmPKMtsFEiVHHfTimlHGOoUyip4
6dPgTGAlObQj6VpCKSFOmEPYdfs449JxSMt4fQ3AUA7F3lITFoL51dciL12x8N9HfrIwf7hF9jBa
81OMtr6Ro3khBbCFHCOY3T/HTPLgXEoSDqnaoe5xGbri2BOThIVrngMXtTmMgM1rtGI7kcqLH9us
DQ7ZIJ8yXzz0IRcqnJmFofFNbPtEElPrgjfVW+URhr60ULjBMqoPg5ObcUTqyYbuPDfcmNCY1qEz
H5RJE0JEr5xdOw+2D/Bjmfv4gEoNyNNlJdLLsKiz05gxAFK++MwEKeMCbwZW7YV1wIV27Eh6GFUK
crLu/Z3jBYc5ceArtOwIGu6EdoDNZhlRnAFwEDpVgc8a94TB4MNKhseWQ+GqJanuOTWpSwTrNETH
TVuyE6oQa4PKHoXUfB2aJFsIEj6jhzb3ToR0JMcaT9n4jGCBvyXsL7gVT9hasMxUKUwSqAMZXNLp
qCNDRvrT80sY3UpzGGnsktGju8ita2e33+CCyfPpwqPstqprwW6oI9HX0gbtWet5QVNhbwGkQXQf
sw3Ks5ZXnSk+C1/me6w34HbpU+jN/KFscrwPQQc3qoXoS/rcdCrvCK73ZhoI3cSVu26T/q6F/IAI
AV+h66sjJpAvD6vDKgxesLvGexuz6xYAwG1QxlunwykGRweHDE+NeuX3UorPTrC/YLd3iPkFIH/e
qyBICOSTiCkM9JlWia3uA12Zib4zOsg6tJHruLPTIa3tJ5JkaMlLA3e3enQbM1/nxXyQUIvWDMOf
8zlGkpjR1kB4rQKgtZTJAbyG8rbzgysnj/pDQ73p2vCXG0X1BWUXBIss54bP6pyZnHKiIb0auXVT
rMn5o+iwxGTUpGHt5/NZnDefx9rFBQajpqjPY8/zrL3+2s+yO1cx+Y2cZhU5QwTYdKA6SrF/sf03
DZ73IwQtLW8l81evvGpH9cCvOiBKWI4+M2xuU7mrPbosT3ggEjITR8STljvKFulUMmwCMWsjuoxG
XW5g/Wh74LyLlVNsSNsinEJT3vvcBVZTyDVjpQg9heVe/FyLUs7wyi3gzsNGsbNLjB0YbYhXjuyF
29umbX/lTbC3CGluKigiKJgkDY0Kc5tOJKcbNYzsaIfkpPo+2DpV+RZ2lXMUJN1W1V3h5PamwtYR
YnvmtmCf3ALgk6q5yUV6XyDPJOZnppHIJg08xpXTqOup9TfJ0t/EeXPMF4qSB3bhzbKt/fqTgie5
q2uVAqKt3I2RVncoMVxggV7/grvexbxkBEQm3fgqFejn3Dce6OU+1DlxJnv2bmfDIzo6bq1iOnhz
eIYDv6xtW00gagZGpMNjmhSMgmcY1NpsJHx57Vbdhz+g+aXZIzd21NEgvnYc/IqzDDz6KwEQJAOI
q6W+FTa4Fo8g7Y6ell/F1ErQsRbVC7J7lQRIVjoMa2lcgyBtsllyXIIDrrjTYHT9qQTryWnXpl4Q
NcSyijcyNtyvQWGABH6Jws67gWK0Lbzgq40pmVka86vv/bXHKe6UJPmu6NqjtJvPPKwOnhHhJC8m
c4ux59fgsqWzyaXOM70GrRzBnWkjsFxwWGYKl4OKN6GV/zSM+JYomLeuI7xJLa4IYo/z6ySjk2/6
FFiEMaqEA7QSKgRsdwDF5OWLrVkbz8HIsBKCUrQ23fmLvKUhhx+q48hukXdMOG0J57uVFkrGuARy
bU/uz0SyRFeey2eASfgkI12xHfBWMSQHhpTSXYvi6Fn5O3PrEVwTxsmaIZ2ajyy1NVAEH4RzetdX
kJ5Cic40jPWtFxItpn2Bh3V3QdERdrXRb8vwaiHgbuEDSGKADR7u/dX3rOe/Y7F/NxZjBEXO4l+P
xe6Sz6Iqu78Pxn7/od8HY/I3LOpEWEhk0LPp2jqZ8vtgzPsN2zpQas9xnT8DM38OxrzfBBjA39us
TEGo7/8NxsRvJqxO6ZumtOEDCvGfDMYscjn/mIwRx3EC38ZD73gSyzyMz7/a6FXCIQU360iHNN2p
jj36CF4sww0MzHEkOsq3IqfO1PpZOh+eS+hPhelA8+9zNI0Uw2UD567hQL/N3iB/rUa+3drbmzUp
PZyDaLcKhi5OhoabbvCDzM9KGRi27T5jWdQT3aHCkwZ4HyOzY0c3ylQXOzQoGmnw79rOdGdE1ZXK
Jnvfi/rULcahARayHoPEYTg1+jsLeNSG4dndksXZTVF714vHV9wzh0eylBCCE+fnWCbDqXKNC4gs
9zDZgOjyEnwP32Bm8QA1yHq3G8ZH+FVnzPZF9IDBNbEHChontfr+n34SL7O08K4O473BCXxrsuhu
KSIu9gPiL3ApootZYYEgI5uddFdeFECZmrsH4dp6eI5obqb4vsziLRySXwvNy7jGH5vAYcnGlnoo
C/lON/r/Ye88dmxH0u38LprzgjZICtBke5f27LQTIi1NMOiD7un1sfoK6C5dtaC5Bl3oQp2TmZtJ
Bn+z1reYHFUq2aKz/PIb8QXmZCMkhU8g9Gsdw+zQ1DhDVd2nzhwi01ybk0q3dU1XquLg2uZgnNrh
ITZvKlJTHG0dDGckGiIKTxLw+V9+46D4QA11p1q9JbfZ2EXgETEX2r+xRJeSEw7Q4O/380e07mjZ
NTNKM34xxqWNbsVjDzorMOqDSRbSqZRdvzZJGwDMdKeb6CdsCTEYbuo5c9j14/D2F0a84FQ04Ze1
bnrHGsJZO2YGW9/waW0d1rYILUG4d/O6dolBC0GXtC7GX2kLljkfjlM/tGmQbDSpRUQXNFh6ivMo
fTgRS1RaEOUbYmhoQT37SUR/lK6aNQyZDDlv+CVTfm4PyU0gx/gGBeKmyeV7V4p534cxLbXNEq3N
0BxZDj2N2HCjQPsJrmV3b/oMWYVJsx2JDB93jMLvNZfRSalovigUQ1THXbnGZfNbgtLdNGbZ7lIm
vp13GzUJ/E5wS2QyNzvPxZopWqafkUvi5AyfqEPXIWFvZclAr6xIFGoygIrdGgEI8Zlwx6hgx+B+
zCgA6Yop1n8zEs5a2qOk53FjzvoRy/Je9uOD04VPuYvnI4eR1hWQZJkzoT6C079JXWdPVGZ2lPP4
1CtamYYYk16jHZyKCSnkYtrGuryDXk9yxUCIaOO2z40/PPEcv8hojkiBQcw5tuQzVN6bJR2AFAlF
cNNRipUdWjyzh2owEW2dz+IaZbiBg5ipXDaMCECpPKPkYPqgq7U303841ldPCLFA5Mpw+NtAr0WK
CEVp2fBVQxc7VDO7j6Ylr7ZDWVwN4aNn/ylldtd047ZXxau2gFRa0Y09MTcKYLMIJAbYn3VDInle
xiva9t/J6+7pxL+iZuLksMp049L0DEOPXxcVyGZoZwK9GdAK4ESJj2xxRG1cIXjiN5sVm0DZKBVK
vlrnue/euDBAXXQs5Ot8W3Vz7EJI75UJ8o751Up2NoptCF0lWtkI3t+KwO03O+Hl31lQrETZ8kg4
w7m2P1GodtxvTC2Qtx77prsbC2/eMBr9sswk4heedWdtUEj7+GVSPGTr0hnvQDm1qJ3KB3Iu7/3c
o1alFLOah8HauTmJvXbWc1NTk8q4eyXRpFsjq3Nt2I3Dufd0cOh8dXAc9e2S1BFo9T4M4aFbsPg6
Uv4KwsSblSqYMiFzk0IIXGvjaGHftj4dWfYIW+4r7w4xJ2KVmEMilNc2U3DnW58eukEq7nJWriYX
Ya/dhFtidUkD7VFUUnLtWydzL5GR4VTzaDCc0bkoEkW8wPsjSrJPyVSab6akirDl2/76WzLy2CUu
xEYi9w5pSCCpcVfEPhvTkIEYkL1bTBrpWaNUrVXlHq1oaWobd2SHEm09E95+pQgnnT5mK/wOHdSv
yfiYsf9fz2Rh9a3E4dGd5jjXlz5h2lpdClt9VQ69SmWAxhLku8RlWVITo6gOy+/CX/wX5kJFhLth
s+mhvXNXlpmJ40RlB9CCh6vPWzQAoBJg708b5dveWj6ruCLdaeSViELt1TfH1zBnptJmxrPXwXPo
IcsMDQ24LRk3NY50V2N1cD1eloBUgnVqZd9YQA7XiK3wesirgmQnHkVJLgCq2n5rT+Qfhx27p3xO
r2BEN2WIpt42om/AU7Rv1IuMdoGfRWBJmFMD2GAkDYXe5FXi3ZQqftcdTb8QYGVKbcN4pZcwqPSF
rM7tkujNlv+xjPgINodq2jI+CFJ51SbjuckpL+nsvscdvpF0uYtGF/SIk4JjCeiKbOX7WzbTm7aw
U7g7CHLD6qGF9LIy5XNtsmSRzNMt8gPYKyEQdeyFo3lLHJs6qVjgJmjDS5qhrGja5ky82F0UL0Dq
xBkIN5jJtUJjU1QgmhYgQtrXZ0hMt+VIa5ENCLEKNFlnjUDGJvQv1fqPXo4DrHxvZkf8Wmn1DPys
G9HKh2DEmGCPB+nB8DI9Hih/0K9RxwLQaj+T9VwCwRy0ZDI8pj+iYBhJilpKQnT3ZyDFI0y2Gcdt
WjYkhqG3lyUmycL4Fal9J5bRxVRDnPONtzCHQeG4qGa8yyRnBDKkpwOt8U4ixx2T8dwWdv7R9TBo
8uSjrw5+Xax1Z74P2niLrUVKFWOjEslzGGj3lqTwtbP3cgGNyUTXYSAuYZiHPI7ue25wIqLWrjvK
Gd2Kl7ED+CkL7Ac4T01p3AlFAhkiiACtKy8zInq+6GoVGvR03KmoQTo46iN2RrQSNiOMKGaVWdMb
erBSRdd9BiUiixQmzyYp5t1sTeo0CoqfShokYeVYdsgV+JNraxV2OFhhDro72ZX7NK3jLduGOi/0
VrTLTZiEhGE/GsKg8iBtiMqqXw8JDz8OL/SuNkGinDfQgfkICfqCMvW25lw+JrO1ywDLb1VOv2Yn
45NCRM3tl6c4saI3uCl/DFTCCPwj3aBIFxiuvDo90t/6K2S6KgnW/vAsOiyRxsQWlDrApjRmXHZf
Jc3naMKKEZqhXOrHzPUUS4K4S6AxkDi0hu5mbQkLOTMk3uUO/7/b1RVW7EFaRGuaX0HdTKe6l+Gd
DN1hRYmHDMT3hq1iyYhVXd7XykxWuAi2cpH3DNMVxC5d9DXI5e3cyGTHQUoyVf7sxuqKNI4wp/x2
JiwVGS13TzlwmVXivpDgQxyTde8GhGmk3onlCsHtPtU8gv97cL7PcUIWSFvhcWxIcGYluaQBwgeK
M6hVPhJAEkauEt6DsrJP1aPvVnF9IUmMNySoIzhKarAhs3ArxCmEKBe/HCnqdVN/tLG8miZS/rZW
BXbApX7Vejv44bey+lM78a4WP+CbbghI3bcRvC9gHMSKGMj12BSmHFmBmV+zcjbJvVrleXVpbefk
9bynFf+SVYNcsZQ+lPYSblZsifvYkBB10yF3LDRAIzIosvzd5wFc0aFg8zxmucehRgSXQyrLIpCN
91TAT12riUj0+k1V23v28GwoZux0OXbEtvYuBuBtTDs81t0hquZ0g4VzE83ub+MueVT2ukEdtqSp
SCm4PZsUnHCFFZbcIYAoctomPH1LkZ3WYkNW51vq0QuJ0TpP7ZPAe7uWTr/zbOuLBI5TMXLf6F9T
WTtcJi07ZfNp1kQnoiF49vgNEZh7U9oSPEbN6dTm2XPbtUQWzB8E+pW7ZqQ7mY3mlCwBraEE8iGT
27o29tIV5KXU20Ut7+ORqcjxBLgUeryxXlBOvtk9UCzWu7wgmc3qdTwWaNZU+cxKECdvx5CvcACt
GoxY3Tg6VIoj168GZ1sEUMZIY1qrDsot4ieWOOqZoRPpJUz1bEK7ShJ4xkrde7q+hA4heFXAFrwW
xOeY+hfsM+JItpoJrkFQH5zHk/Fsxyp7joc3CUGHF23227Cn5xfn0KdBaC67a902xNctpk+rl9U2
86GciWGVJSHJdNTEiJRQMtXupdQVC8u4u+/pZVwyxkIfC5FqivEwe5Bwg4JXbzq5J6EIpKyykJdJ
1zxkbfdb5Bj9rLB87w0gBbnrdTR9eJD68gWY8ZZ4Rs4sxwWRMizvygkIZR9DFU6cZ02FaBTJJako
i9xR49XJgoexVoeZJZQZd99+PP2qLCUI1Asfh9FgbRDUOGv8XREmkJEYk3sGTXpgVevCRj4Ld+sG
7s1E5BEq+uXDDNVvvaRUZT1iMsfCdlySn3BquB4BUMAJb8vJyXnzTiisF61VbnoPC6VBin7bW+1p
ZCu5EulTJzKOQtbj0j8OnQtEoH6NJbJYF4411eEDWkPMIHitHKgDCMjqJfJ2HlhSs1Dne0fVEVXE
vkrfxg6Bbae8cRX67Su7F2b7OFNsaBgO3jOU8p6NFrAMbxuaBBHfGKF3VDapiP23WVVvCbP6WMvn
BLrRuklatSnbmZzLIsH6vcUWnqFI4Fu0g4X8LNwGuiWXd/pqzUWONqIqVYicBTSP3Ebgwx3GDG3j
Vu1hRshq2v7I6R1d88F4LWd0AhVMiZmPALSRLZp57bEtx7zfxz7g2cl/3VB9QbOt58VbI5lB2PZL
JHDp9d77KLAOWaTBOcUv8R2fbda8TkNwtdvp2NeLJwJYxejxLX3Yr7S9CI2yZF2xu4PIi1RYsBqZ
SrEuR4xoZva7yN18JLaL8q7pV07mM4Ah7TmMpod5QY6AOKT8CuEilUmzlzF+irSY1xhRA+zm5BRh
gBK9jcwpq9YCVizF/ucsxptwQVqBDLnUEhC14Plrm9csbh7SLj38JeatbHPp3F//+j4WbLO/KD74
plZVVHOwwjMZ4CvwDiBhLf1dBLFYW5H6Jkjz3a3Xda903lzdOd6pAe7KhGNEkgyKgGQr+m4XWyEe
MbAkQfr5F9O8d4PbGBO75RcnBvAjznkSX2EdSC23mFsONXF7PKlOhJ95Ilq01c+4JwnnyvZOk0O7
jZABj5TIYzGfw7ZD+jwnL4Uy7FWSJ/kqSnGpwl5L9zXFYDLV98jIt7U1ynNkxnxa6TM4yo2zb9b9
Cw7Cw+K5wzvSsyR0EV41Ch6xZ/MS5e1k6PhjMAeXDDB8XlXPDgGoeo91w9w2DgcXAN0H6fXRrmWm
gpUyf0+T9M6GSA7kg8BhB9gJl3KV4Vogzdm6z3SBWaSm8pmc9sboECcY5Re+frH1mB9raFjrVE3f
Q2Q2YKOZ2k0PzvyS+F12h72IUUJsN/biGlSM8bKBMLNi2mivB6HPk9n00AAdWAWda/7JfTUBYHBe
UolmjXJ/3CGmYfNlsKJbHjA9vDRG+4ZllJX8jJl04mz1hlz9ieFWyt4abwrrVLXpbpi9bsdrDReM
cL5bdNKghPOHIKoPMw5t+sFw3vQOYh5vphfqQwT4eUX9bTVKb5uCUb8205fewV4iwR16WOUWq4VF
wsESoSb79D5IXVbl8G26UTGYarzbzmfkzbXqyTzFx91HjPvnAWdW0Frg38rog1dOvx7jwsZuYKQc
buJxKDNjp1xf7fqqvGU5Oz/aZXrfLJZm280eZDD8oTXmQrD47nX1pxL+rpz0W9pxSsVD+ozMphsZ
OGBuvFHN+CcuefeLOvpjEr3G+OcjHVV0lt7Cr/ogn5kM38gqLvq1t8wjrjz0CdRauLNic9sGE0dB
2spL2dfY+3sJAwKT0iqpelYf9fRTRwS02xlkEJae3ti8W+G0zBz5g+CgUzA40XfRpO15yLhS4Uxq
nGxI7U7NIr9YeST/8Q8uMXbTlMp6iua9VjHp3dSutky+nYJdqZuyaNJ2CJyUTi61SDQBJCYrMl0Q
GSQgxpvDXLV/Bna0+CdYRJl98VI39i5ombUWYBBTjCurwL6PVD2sY7/YZRMznL6sr7mKPgfiCyET
47+2kHMNsqclBkvsMszYBJnLor3rJ4YVGpEWAS5bbKQOKQF7VSNP0piLQdDVMF3oC9s2uRNxsclc
BCR9Xv85h8BAtioqwh03zzA78lhBDrW19RL75A2bqv7MxrVV6E8HE1wUe8ZFRsMH0RQMFWzQMcNT
jGxnJ5PhY5zNvV1uXI9P42gWqwL/INoTXm7Ye90yOYxV+6nKeq0EkkzH50hFC7XX1IdspEnglRqa
3NDutcmS15pCFmrYadcjkNBoYEpjdhgNUnc6Dhnsh8L8tTZ+bt/GgTy3FS4BrtRC4c/eYpdaL3Oz
H0cOrLbILU1TE3q362ERN8jX48HYGGN1Hht1ZvtwlcgZ0fe44VonW6yv+W1uB/fwqMtzVBVnR/3M
jnE2M2RqGtMuoqOT1VQvZDB+TCTe7oeq308DOeIu1tv14A6YYymazIFilhChRzS8xNrb0yZqx2Bd
BsN4amcGetX0JI30Z8KlkZLe3iadBZUBRQfVn3aamzoxzJPXIslqjDBnzUUKN6YMe2USqYKmjsdN
KEzYCP/iraP9S0C0xDFPSlgV7kVy866hb/tnn1xmPJKfRck407cqc4NewpgxYBuIUwkHfRszfh0J
uai8ljMo/c1KAaBDIPnO4KOBWiAfU5cfKEC9Nvu4zEPnOqAd3sWpPolJfAqpxDb3pycqo+LQ+g0u
sRqWdxygJQyCU+0673Odv4xWaqwcZ57APJDPCKj3NuCxdytku1bMssNlrMT4v2b9UGxZdxqbIfK7
XZC2zwSbA5dH2cH7fJ112TmKUaD1TEdE4zNOMv7EWCf9Un1UAtqgoAumJmPfqwXvvKPPU6c5RqUx
wNYhOLJtVbDPpvnG67yHpAzuQ1UdR8Ukw7d8Z9V1w2KXNXizYTJgWUxuUYyC/7M2eSLT185sBt6u
U7M2OspkdDs83Gm+74PxQJ7JtJZ+uqWL5CgN6X2J3aEACIC4e4Ax8EORxkR6Cc0I+lHEqRO+sxC2
h4++2RjhjdUsc+SI5bpTqbehP+YrBggBWpwGKFhbenT0maV+UeBCSi9aki3zw+B1eku/pRDrBRRf
jlqPQ3gEMtLtpEVUts7f6cBw+0T2W+w56hQuScQtj7NoJuswD4wFWjRuR2dkyEQxA6S/vAmFz8V0
fWcT+HKlqbC5kQZCS2x5DAqDwXDVY3qYAYa1HjHyQNvpuCAVKjWtS9VbeIbQmDKgD3TM0V7ylXzc
x2Qvc2wTAv9o6OI7bHhbBfh8xOKtZ+DN8B+NWDYzburGLxXl4yFkQbF2y7DbtO4LGvmBlkXLm2CE
vNEwzkVcXsOvZyKrOlK5B9EwEfeKLxQjF7MOzGM/TPsMIdBWp0m9hhHFQQZ9+0aih6ydqeZPy2Lf
mGa86QlP4D96oOrSFwaGK98NHmbbKD+Ces/G7CGM3ehB5A5AuHy+ETK4YHwBseKVZ+EZchMV9W8e
chB6C+Q78YFjKn+ZARAWKkLjI9YQx+qeMXEY9oepRd2R9vjdvTh6NO1pZVsRH2iqeWYGIp0GyPLo
lCxexVW0JIbwOjb9U2rwOwtZr8yh1MeBnEl0duIEgYyDfsY145NVBSl0i6pyWHuZ2T4GfUo7GJGi
XGVPxLxq8n5O2sswoVgZWC0lcb73dnDREQ0z7/316DVXw/HPlgC+Os8sXbK+9w8lKArum+CE/Rml
IMa/MCsfqjoREMRJj4g7+13YOenLj4E2jB3FgrfrWf00PbHByA4340hHkCj3PiCwz2EIeqx4qTaL
mbDyw+YMthszEOWkFXvjkQChPVEhP6TW5DDEuWtpwcGVjheACWdVYDat+2nrNqA2egTZW2Wki7e7
JibMug3bqt7Jvrg6tUC5Ecw0T8pHEYCVnnndUWUJxABjYlslCbMxJ1JYOudRJ/W4lZUnd0rH3drz
z2h5J4bWaisKhzmAC7xUjjLacrYf3H74NLXCxV2V5YXf/F3vM7zJW4A5arQ229KK58ucAAWXytlR
UK7HBtI4zaNzmJ/ygtmk545/Ioyo+1F+JmGu7nrR3Dbyi/zX+66d+kslumGt3PmEIizf2IER7VJ3
PKElJZUZpCN6zOQ1axC3TcXbUCKz6CQ7sK6ogm1ii1+2mx475uTO9cZoLzpGP2FjPRlZeANB+8ai
Ez1Yg0lwmBk8xEZ1Q3Rhg58NUHZuWs/9YJKfJ8d10fU/Om0Vtj9mhFCeVnP7lngRoiAnHLZ9817I
hjJFeetZcAuneQIawyopMdzgUKcwB8XsMN0hGhsbwxYJ8JVsG4wgHcxXWVBRR7wp6GYvNs3wYWDC
UpUBq/TYKw/Kma8R8sgLoK/NlH8nHUr/pMLoGxQby13AKLGFzwQxmCPQ+HZTfOuq/Ae/ir/2Qv1u
oF9nEmXtvMIID8KOr2gBCwYfOUEWBKJQOGxrymYbSIEnYLMMxV2QaID1PqBnL90T1hqckCLt8jau
zxOx6l2ytPlGwu3hgIOJQ5+YqkeGVCu/20sCfB7NzHoPJZiYYMYHOErCHHr0wqaDKVvVcJr0yQ+E
s3PG31ya5cbWf8wYOHnN7TzWDIyl6cQPUpireL6Dfzbtmya5kM3WrCy0RRvECdFOtY9VUEy3VLts
uCJxyoY6glxEN6et4lBaHoOuRhzcOQaOhpDTUSZQMoc5Q+NnW6FVfwlMa1yPwtiWmWnc+IupVzO1
h1elDLW1DRh3GNUXJOV2BK2Ipe0TlKNa2VlXbsNpwpeD1h6dNrOVyp3SU5oDUBrR0Af9nO/8E/7M
9lxPQEJIVOn/kQv5/+U3/xf5jQMvE73M/1l+cy3br4/i459taf/5d/7Tlmb/h0OsLeYz3zbdf+hy
/qG+CfGX+fgbXI+wcA8RPIa1/6W+cf+DPy4wkVmWwLhmYyZrS6Jt/sd/c+3/WCieYQi1lnp6UfP8
v1Bp+R7/QgU1AUYjt4N5Yruoe8O/QSTLvs3xpDrUE0OCrjrsvohXqtduF1JNudOeBeh9ZDRUCWqr
vPxXLlRpsQDQRUJkGVAPjCFFE/86fvEeLjaZVMcYy0qIeD5WM9ytpEh9ltov6fvksPHHethgkDfj
8mgb9HbALt5l5FpAAa5FipNnECBOoPU9MIsz/6Ei+xr/e/xT/heIWuvvwbJ8XghKgWmT9+Nw9f72
eTWCKNfS7FDQ+QYkqwceG+HoWhnkTaEwBN8BuHrr28MlbuJDU5FC8U93x3/xEyyOwn+94qHpu2iM
+IfDJQ/+5gNMIt1bOXNlVoUATptm2gdtCCDFcJ9kAOlH80SLBEeX3040p64PDdvBCDEZr02zjMN7
/tt0mSO02plYkNyuCV4BcqtSJEo2eEFoa837zmYPmAchX823yDlxgV61TgsrZjEvL0liCSZA3uz/
/vNxh/7vHzCw2XSBOQa1zP/+Vc5VBDX0NN3MEAVqvNV1eooAKmwci0QEOd5Zs6UYlmfvvmPctuQb
DhOfuGO7snIEEWFORUHdtciqAwKpyiz6qnqbcFOuVl6V7yGzA+GO5G9y9wHHit4EE+ATGDvedtEm
CqFqQfZnLDUzw0M7n5xb17z7y/plm4mg2TkaFflLiGxYdS0u6sa966qRslgkvFgTuC9RjTo3GE8u
6QyWSXdK7rDH2HQmaYNIYrZM8beZ219ZGO0IbAtWoqLxsIUH8ytnS9LAwg0YPfbRL0Of35ykMTi4
6n6c1TvWzvvqucqXpJCMGzzqwazmdOU0gxQxC76eaJEuL97t2MQnhxh3NcIS2Haeg3G9Wi4WZujV
aM23naKgxBzV8+SmcKHuW8N8zNvgauqRbKflrw7I+DCvI9MmS479jYoZGye/9oJeVbO7TcPpvWnz
D9ccz6PHz4mg6EqCZ4CNmsdhICyzqRnEL+bVfZxXJz9nZNhjLE0KAIND77BbII3HL/iC2qb6nsN+
P/f8cmpjBlM0RIveFAuZzcYyqwnbFTuVFD9oRMmDy9V369U3WVfder69sQKWWeDr11U1Phcx0QNE
7OAFFWzHFIR4D8iUxVBCYvqoQbHbuClC0CoYNvO1nYf5mnL4y++QEddRGFzc0lXsPasDoicWgtTO
TCCxD/rpLzS+ixHnW20kG9R0v014bIb7oJu+azJqXdIni5mHx6ghu3REoFTAKmRMEuTYcFKiiWGw
T/Ji0EOt4ZI12cgju/yhfEADR15SBQsf4JBn4zgRNHRDaUPtxAC8mOrYwFBXz5egZsrud86mqsQ1
HPnyMUYWmhr8T5EPdmbmdhQjp5Mp7Z/Kr5FK7JqymxgHccuFtAMrguEEJSpJfeV4rayaooR2aQIR
UwUfNuVJbKOKM77N5Xf+7592lxfR308zqAeWE1CABW7493D0SZlSR8Qzc3f1G201r6VJto+7h660
AsnOA/aSl/lJJtb9EqS8rFsgLyLwI3CLP2Z34Ydns0EBzY/PYcEAkE/FvJ5QA6Zd+JVjxHpgkF6X
nUjVMjJ+XBAEIwsBRh/Z70JNgfzKGarvJ5lt55nFhqech9ATt7MiviYwbqOSiYwTVK///sOLvyPd
TQznjok33BaCiHqEsP8iXDV9NI/U0cAhGpKJJnvrxc7DsoPo/0Ku8LocWEFjlZg008oijq4u+5SF
6SFblhKowoj27XFCA2bmJWTCbkhLcTtCZjdcxn1D7UIAin8DvTVd5yEzZvbX+Vm7CS9UBnsRKu4J
3y8Km8+5qV/tHMJEnHxCGGS1XR5YpWR8g+QTZsZRGtfR6m8jFwQCFwzeJaKq+DE3xteczciQ5Z/h
YJ3cPjkufIVBkOXQQVe3XsmFuE+XGSglyd6zq9dlI+QM/T6DaIGpePPvLysVzvIW/me09XJhPcsy
TQonYYWLYf+fFcGCrjIuBbqgCc5HBqajRY5fyhMDOyYE/u1y65hT/Ovb+R0FBsKSI8vUZaXP1Fc+
9FaAo8t5qAr16Q3lZSGr4I7CvMrIyopNhjKOz+T4Ccv57yxZ3BEIVK6WPWKyfOToru3837/WWgv2
SQTlU5jbx79o1stPBAFvOykXKK5g6ZXigrM9+aM9/6htvliQghgr82cZNa+B5xwDMry6z7zlgvv6
Aa9WCNlRnwlAmSGbdfbWZzOI0IrFpQFVbTWGwWsya1wZkkZSMhnrFxR3hbJqxlHlCnaqakLW6Bv7
QpOuUo2k3YIBWcUGslS7806ATP2VGJ362IFXxlkE0nQKgG4YWFlplCgRZoP0gK5mKhRvOiR2K1Zi
7dpyGB6ODMhQauXsQON5UeIiPVBdf8x92eJSyEi9IVoGjSoqF9BpWFYNAzcLHsq1jPDu49v4gGvg
bUTKaGlsvU8SzMttUryOvvEdOeK9HhZ5FA11VkWoaS2n3AwJsigHRphjeqQfyQuxgqtwyL8zPzmE
Jjf3S2/0b6MFyIgBGXsT/UwxSSXHVDJX7nYC8NmCCgVCxQlJVpOeP3qr3xUBo2PG1zdz8ScLEXoj
76Z3bmPMEGk0c83dE5X4Sybdk91ny97CXAzi7YFVMrIPogFqsz8twpAx282yxGGMbp75VRGsqyHB
hebRysG0Z6pXsAAJmCFqihaS5MpD5IsrCbkDqZ9+cosf9mDO71PyQ3SL2nYzNmavUCMvwPIRFcWA
yK/7NMX84ZaI19NU/IABCHFVEPKihoMdCsKX5p9kcCx+sgFUUV981yHPvYBulg72S8B9rnu50xZj
sSXDwJoxwHSAp+zKvkuH/NFJps3o2u2JZFDWvZJvChuedRmUv5Ex11DZhCo7WXfxoIPPLkAkmHe3
kuiwuDZJK6YDNXH0Ffq2KbW5akJL3TroTU25TW0uFZ3qBZUFXsCk2rDi88EhmXCoTYTCqFyVV4NX
RdUXEQfoskujgAjhDReAfTNIijAKw9/AYH9Q+sa5NMRj2JDbbMQ1LQhDEc8NiVRti58BFyHvcjOA
xArt3kXQgxpvh24BsMZoaNbczHU8UPQkdcJ9RuaBCsGbx+XlwxwkKx5VZL9wt7+jh0zWcW5jXTRr
9L3DHt4EcsYc5inkrU/8UYszraB0Dtj/CFjMtYi+p3HYCQ6BQ85OAvgWvX44sRDEYld6LI0mvWAi
1E2CEq6bX/yUxz6by8tIcoUdwIU8R0VlblHan7Erol+cDKbbtmdiWwa91SE2Y67D0gfEAYgwiYas
NvD21QlFsqqmb5KMksEbUMm7bLt0QXB3Ud9EdYN/b1501gvmWMElSAXE8dJDbaxL42fQlC51ipnQ
JJyzQ4lVLQV4Qz7vOkj5KwVn0orYO74mXklXxzuwJSPIhOY3iFKD0IXfOuQRmRvjYmTuLmV1dBKl
84IeaKODOcDdSSyWJXetTt/sPICPVA4P42QxfgVFtCZTAaCc0HeaHGZWUfVji4lhi2exn2AdD3Xy
DlSSwTNT5i7jZuuX5V3deRtnwO3YKfeslGUfagKvpq449iahuuDhUX/7V6lmwMpxGqEomMId6v1o
zSm87IF05cBWrK52pj8tc2CTuFANUqDgm2RClWCyO22ObUMnFS7FphBIlib3x+5YC059cQzs4n6c
xJVhHa7H4LPomBEzuLohehfw3oJJJP4Llm5146ns4Cz1AehKpJHIsjXexU3bEXQ3ILTKrOxsld3Z
nvSnHdR6lwsWIOgghhADsOg5FZMQZmxihS8i5a3iCxPWpUQfM2RMCOEi3XhtVG8Mhz7Wqqwr+aXo
lTTL9MSq7U2IimhkBjwGT1PK89A2rMcAtadnL9BEw0RUYFmY7F2HzUIN1GSVml1ynpT10Lh6qQ+S
zyUtARvjN9UVtLbWV9u2yRAANw6AXc/fOoLhW+RxCIsl1ypozV+EdkRxar0fh/oJmawe1fMULdR7
drQoHfOiizdtuYSJYbyMC/08VTBnwMGC8Cia9xb7qys5WUxkm62SmzbOH4yBL+rm40OLun3IGlLh
FGAwu1yL/JXivYAdfNIRSII5fJDoPLa9zbhSJSOlV2SAl8HtgRuBUt4ujk2Kb8NiHhm1HNYOZgi5
2L9NfOD1YgiXSBd4XNxXG694PecmIxEfnTOe6NLicVGLtRy24KVGtrtTiz6NqiLJq4PdVGe9uNLp
6WjybY6onNUhvnUg+Gxr6mdjNp+r5sHMxWNUip8hya+E4j3JOk3XNkZ4r8oevNn+BmTSbcupuq9H
F05buYWd/hJhpY8WT/20uOtTbPbF4rdn4QpxBgt+iBU/WDz5JmWJ6fC6J0ahxx35i0JpNYzXYHHz
V1j43QmjQYHR39bls0GfTnqq3Flp+mSFEBECJpcrEd7WwALcmWnQQg/wR//RWXgC9UIWkCAGBKgB
EkAB1PxFHwBDEC08AroFnMK1eW7n+E0sy/XKXaI3NFLOihQEiEQ2XhmYbuuKNS2HGDdChlZbagqQ
FtMKyldUnwOazVHNX5W0dkzOF34rCuDWq/Su9UDkXWsZW6eRCoIYNsd8AHp3Nnv0Ziq9n9o+3/jD
uPbamtGr5AhuGsxgKSYWqLJ3AbrNGf81VmpU5MOujcDzG5m4IF+7ha3SbQi69Te+003bJpvUhvO9
2kgFIiRnhbZGVTOQOk2Gyv9k7zyWI2fSK/oqegEo4BImQtKifBVN0RRdbxC08EACCf/0OskZmVHI
7hUxi+m/m2x2FSrNd+89Fxs7y3LODBov8eiR1AV2vikVCWF35hNJcgzXp2DjWAxmMQ7k6I1oiKoa
9KiBiXe/50z8wbze4x4038okfYpaXjOGP5SvWVuDDm2MVfM+5BVbTd49NKubsscTbgUuJSKWwcht
7SOgbbja9jtvWvw7dNtsJfB2H0j40lWYZte0d/jr78YcNzmH8lU5oc+6Da45j0GG2wzvo5NfArfO
dzLD/VhN5VVosDR3XYcgZrMVJCXS67LzJzQ8g7GVPb7N9ATelHLHzQsiuOudXY3ZaTgAkIW4abxy
i5Ms3zAxt1ZDqk3XjnWuG1L66YB3WqGRrdo2e7UWJKCypyEjapePWEOd2T8eVGOqdRTQ0IBEt2ro
gD/SgbkRs7JOSToAdZvCc5xYJuBrc13FRq0bMeKjtlkWIU6uMTBTyFPIwF1h/Imy4OP7ZQRViZOf
zXNY2h3LYrL2t1uFerieexDuheETZErW1geGgk9ngqUjm649tTbHumyM2q3VdvtStR9xzGamI0Vp
mqn1aHr7RIFScMQHCXIyx+U879mfvbAi31Zitg8U+tgyfXItHncDfxu9AerNCrS47x5Gp/ycLcwV
NX3IJrWlYzq/NxWJfwSdEAkekjcMlOug5bFqZhIvSNRzr9NCZXPndVgqpDnzCs3vTJ93/Sy+Z0qK
uDSA3aBcgotysh9wVS7WsmUoi7+5tM65izenbtNzk7RHgE0PaUSXa9qXRHWY4yiODnhuXxB6snOc
Lwkgb/fFK3Ez1I6atsa9AwzgoQkwSWS9+5Ep61DVgaQ/ykaXUtzuTdr4Tmoo30a/Z80IHPrEE0ZM
JONtlp6NaIM7yp6voscsTi3YA4W5AWbvrBcGAd1AAW5jiHSXzC2oQXZyi7N3V5XjGrA0E5UAjNPi
PVqV60PBytVxggSypoMH8425izq6AdHVrmz8PZI3E0Wa7RPTabUm+sGAybwLa/thGf123djE5/HP
53ImcpPqNiyKRldtNzC2rm4m+n7pCmaWEetz5OL1chd2rAutxyZiNcmDAvK6Kkz/efDgHIhI3bWp
5x+XLOMCip3adRv/EDME9VGvC5YNLhzjtEGvfqoC5ggjHs8AW3wntHfXMvdDaBPCKuhJtvY9L/KK
7YXrFqXK+DKQqfqRygVmLaUM563RRO/mgtyNb+PH45p2UxXRdgLVZcz2fG2pemKegm0lNwqoBAuN
m44EeC8iZsOTiZmxWK4gN12UTXi97D5GBmCrWtbeUy+f0MKEQYeKr7JsE3tsQ0V0PxHW4BYDSNLH
ZtqzpNM/9icfxIMw7B8na3iBw+o5aEESLKRAV61A58RfsCFBNm0Ga41t4i6MuclXbjDvLfcmrTpO
F555k9bsS4E3PNHyEPGekPGfZpHgbRzvcwcESu2GNhlctVcDPp440BZkd1BrO0loU7eBkKSf86Rc
PYfj3O5kD1OCsReW6to03IUCipbzibhMjRJQ2JpD30TfRAyBbwMmO/QVWCn9tGeO/CJFDUUcvnos
qQOqp/fEJjRnxBAD9jgZwNYXtn+0y/A1wkaEyO2O287FLiXRlTmA8pGd9CNWFWMDhJWX4/eHhpWz
knY9bSMGieBFnqWbPcacxvTZxyN9eE3jgHUk0/Pg/HKVivSSzm17rXB04FlvTw2jOTo+mblDYb6Q
PixPbuF8MUC8jeln2psNjKexBXQ1xl9uDU7Aqr5Jf0UbxHS66WTz00pm5nVUTruCNPHKr46kuOo7
w9VA5j6BdGCuaTypVnleLPsKbyDj9ft6YP5ex/EqIqfhemQNc6eqOThhWGYowCnErz8Fq4IJVM3L
PCb2XrlrOG2vMM6yv5MA2jAtA46TUSxlLdnZiajZ6UipbekN/LD8gFgw3QpuBAGEFWktw4WH06iv
BzNIN43tXbiEDiz82U4VON7tiNbzxHulXqPYtGJOMcFRSGHAGczHQ+oHy2auFy518LvIOmJfJGsQ
sxF6MJQwrclnnEHEEIGvUWzM2TPNLiLrR22ebdfuHYahoE/245JB3GEwwvU8WRvseKKG662Y9OKu
86Otm1bFzmO4zVaYn2me/GJRwzpL7nLurQ/L40AhrFaxk8GccOweJBe768oFmntyyuQuG+utYrIN
90FTkThovfUEMUXLoJdL/kZ2y2nIq/PgIhwY+QjANKD8wtJR4CyYn5Wa9raVbuxaTTt8pG+u3FJu
euf7Dc31Rc1Uwe1voyXF6p3k/cno0+vc8IjMVNlZDKSmypwCcuUeecWHO2woDQZvlorM86hSki9E
lPRtLOabsZang30ese6AQBpJ5QzWY+OqlPkkUR7VDxclCcX6jTpkIQHmOmWB7+LOXCUNPXAL/nYK
yPhM7GNiO5wCyxcuZ7ezy0JlOtvAn9zVAIpNw9XJPuFDis2wIjbeb6jmhpvxI3zQ45oIlxA12aST
d+aUeAvC49h6KTE7R1xmtRybzOXm26X7MiAuTRUMVUDwywHtWs/TFJx9N6dazpIXLMfDNhNJhSMm
ul+SLN37ofG2ZJ9z/tiCC6qyEjRj0K5SzfdzfdhbnjYXEePMl2s/juh8CttNj5GdTEC3xRXBWY7Z
SUHPGWQcKB8S2cqzEKOkETPGi+3TELQJoDAEUuYgycy5rSEOb6TT2a+RVYTBJ0WQyEyL4pnuagYm
S0YVUzY89uZwaOJg3eNLqyKP8XvMQpUX8zaa05fFFg+enN6DIsHfFYXTTnquSYFEBhSvqd7T6GnS
BlNgN0Cu1abSTEnMED00Ga5y2cY3qmOpvmwSzHR81vwzB1KiIzlp7r4eNRgEph1wOUFLC2FbjPz0
k2KYQKfMkVPy1L8hJ02c+C3nyrd2eM5iECyqW4dx2Z4Wy99NzvSZE91eV2WQAmXynoyREYyRScmY
M4iOCneW++46bY5nnKWksrMfAmr0ukEi7RFWaIBj33bUg+ZATmWarJy0XQNIyGFBu0Cscsvd5yAo
1vC8HhNwcWUmh1Nuuhc8bPRZlw5/g0mvhs5U+Rzxh0gxWJzTnzzVI2ZCkMsAs7tF2YOdxTSZprhd
2mjJb2Ci1I4pxlXPPzTQOFY0kr0mgT2vx5a4cV5KXHLiNpP2c1yJ+Egl9k2tdWdhJeEqqc3beSoJ
sJRIwkvF0zPOau/N/kdT+EiPokz3VS7ZC3DvWM3JiRX2/9i4GKGF9Y+5WJeDjejdEmkrhsODf3MG
59Rl+sbOQF9Tmmvbgt6lt3op0B5H6uNc2yWr4JdUzwIc3OkXNZP+WxxMf36/pEif/dh6KFr+3Zxo
twg9T7h5Rxz16GAkJHFrcUuyJIZ6iIDhSmYjr6CffC40cOQlY6VfEStM6+8q4sreR6h5PtXJgv74
0axei76a936jS8rWKjY2SjHJSHLKMAgRDla8N7OBNjyLTxlZJSzqgkxkuQDLLkT2Tk/jdZLHyQ6H
/5fvgWK1lMXv905608awaBrU44VeiqEOwuOSvoos84EIBOshTiFYFd2RkLtzNC2Y11XMDiWQZhMi
NUi24PwQk+9NP3rrF/Z6nVNqOxwMg8E0v66dU9Zkp6kQ8+ENHwe3nIV/bwjHd21TTRo2vC2MSw4Z
PYppwrr3W04Q1MfKqrC+Z7wShB7ubOESshr4uyf0PIyvSIroXmjHh0qytZgRWIPKAR7EL2YfRgNb
TZrGF9BTXFnD5ZC1TIBkPzt7afl7k0TWMR2d4xJO8s3PyBn2PiDxvAE0PFG8XZfFgVE3eU3K2+O6
2JG+m3eDJxLWrlxPcqm9heVYpESEWuHOV3Si7JaK0BwdJ1eAKUjYarFTZDgQEJOpD4u6RyKb1n4J
WUl95uOoLnNFgYK9gOCc8uWkk7izqfACmGTpoXH9mSrnwZLuLR2SAM6m5Gls6Hga0SlHfoeML5Wg
Pl2WgtFULhQHRJ20w0WoWeRY1z70dhvYHGfdFv4r72JrebQbIo4gCFFzVXcMilrm2YWU8TYkczDi
MWhG/+A1zfc4Vj49U7gfc90xZwcRCVzlHCTnaVKbxX6KFAM3lwlXBoiFMSEk1iaPaCQR58p0Q/op
N60PZh2LDE0R6SFlNQIiiiwULB2mysL/rQH2Wo6lXcuLMgNgH/NJEFm9NsyroRm4P9EItI7HfOMP
/K5dcJyJ3XOZ4g+kN+a5L+e73285eA06KEXyyr6XMQt0CDde8iEpnZKIff6hAp1zY51lBiguGZLH
QPJ97PnkR1yxadbgdamiW7fmKACrzMpon6aOWndBa5EsxJWzqglk2tBRuwj0RIXNGnBpcx0LmJo1
AaA5vPxS1jOUSiNrqPDpCs71unWwA04RueltFDrIVG3zJSLODI5ebsRk/xSjvA+EbWyBzr2IsHtK
FxLzZjHZm9TOGPgszdoPeC+LNLrB6/GpHGQv7ne30sXUAgK2S8i5gHOg71L6F9pSX63Uu5qG6Xr4
rcnQNOCuJO+WJdxb1LkgNSEPUxHcdUu9N/PxLASae90dQziqWiLWoPeATGCW+JcUr65X7PR8lLBJ
cBHpxATV3hCTjrv5KqbAOEM2WSmqIn4lO0F53Kpy64sV5z9aNIUlfixmjZkNLrOLKYo+ad+DetdN
tylC7X8vlNr/mUyKYQmkNKcTpJ//IJOSxJRBLF0kLJwCPtozk99XtsePjErk2OWmWDqoMUZ9HPue
okCc2NV9IYaPNJI0dDnhxVD+pahdGsPtG3KdN9US0cpM5pIFoM7fCsE4tE8eZyd9nMP84/fn/39P
4f/gKbQAN/BW/teewm2ZFun73z2Qroj/1lr41y/9V2uhjykGByFUKt1CDTjrX6yFVujjdAsY/+E6
5Kv+zVoo/t7CdmbRQi+0J9HDEaj+ai10/t6nQAiwV2ALK+Q2+3+xFuJk+4/mEA0X8wCmCL6b6fq+
/v1/14+twnowiCxRstjYuyKwPgM9zsVGiN+59m/NgSQxaSSM7Ux/az0GbribrFM9Gq71kJjcPZNV
PTieDQSGIMnevGExr5D7sOAGBxfMboC0AtX+dQGRa1SwvWqgufFgXyOMnJna0sczDz+FhSVoBvXC
JYif9NLVYJy78o8zZQ9tXBMREf6ecC40YrN9tr35LWFangIwsA24x+Ewfc+a8ksa7aptIFbk3TVA
HqpiA4XpqKRwUHBiz5RxzgfqzFpej5WRIKtP7mMLWDjszHdPk4ZDhlo16OEYBPHYExUpgRLnwImj
9srWrGJ4yRMH8eSq1Rxjac3MyjmqEvTRrS/Qjiewxy34YzVcUhpkM8M64Hb+A9CeeAgzRAZuNA42
AQfQ+EpSB4V9XD1XVBYBDBTI84WEMeo+IoVtqWYk45bZj+MUfkjb21b1QElHDcU2j8Wdkt217SQJ
Ju4Y4D46Z25TizUsK8tnSEl05ZOw5xOnKZtEfkTgpKIAT49ue9sFaZmPDwmtryEnOKTd9pGU4Koh
DM+jecbnhDudSYgkOQmm4JZU6dagCN4Q7Dh5vbUSh8Rre21xtIkbhwgD3SuRBkkHGintaLh0RAQo
p9MXPzottKcUmi+yJTjqOYTZGkGoHnFNRwSxKo2uRuOnrmqY/CNjNu4ekbfNRXxv5/ZDotHXtasp
qtCwBZlgY4if2od2L9ENHJeHjKEcboXFY14V34MVzjf9wO3WgrZNmsKCva2HBZOGcRNXI6wqXqXG
dOcaQbyw45AZ29Mai76R0zAZvnoQvptI/GktkN9B7QKhK7Z25r60MMFVYFEvBiS8gxb+y/Yc2EdW
c6AFkHp+yrxDG0skO4MoBczxZvb+5DDIlYaRx+l070InDx3GHLFxS26+ZJx+Mu1AnZArUqjmtTTN
LWeR+0gDz7WskS4G02R8SfTu1GQPNR9dg9JV4F0zhk+5l/dMnJjEMNau4cv5D/PkvLDeoGqyK4/v
BeMy+nXPtd+Fp1Rfx/lxCI1kjcRokQAJYqYNMf9tFuPTr/WRdmWUNBhp7GJJvi3r3F93L12DUg+x
Q+ytvrulsRSUehLyQazM9BDn+zoK2i2L4uOEA3UvTQaYDl+RUABCr+WUbRhlPiHhf0sYJbs8hQhj
mP51HaLNCAXcCSWKN8606bTkBhMl8joJ7qPQn7ZLNsx7UoCXfCJz4xjxFlgEhh9rQoZn1IWiB0SL
A3C+jMXRc0FFNLO7c2x5Uw3EV6P40C2efQjqiUJyg+s5Kt+hqKwUbZCngdeDFFuCjKLwCWA45O2b
44eYRmlw25xFK5fehrZ7dDsv4Co/8/pL7rJWwtVidvX1E7h89xhYuG88bpDrUNJD6TCJmAMOhfWY
MFiUD66+xHbaP0img94q6E/OqtBWSjus30sUS3/AFNnkfAfsSqs6hY8NsybdJ4Ich9uT0aZjDGqD
VpEZbP7+3SLMEzBruCL0HTDAArbC0XqIatRT/jOXEG7K/R478y1wLOZyvf3BywRn+pZPARR6IBCw
58M+gYGAITUttPmAhgfhvRc1yWTP4rjodP1dw8RjC/aLw2NavifmtLVtXh20MxA/EQ9Ga9+HtUFc
cjspC8CZ/qPjPD0YZkXsmv9b/IAMeDG6/DPMeO1gI/7IgpttjWRJaJ7nm+tUGEfUUbkYc+27eDLf
Z+kf8oVHNZ/jJw1nGgy5Z1oFlGPMPptufoDJe5t3xV1KzijxnXOMp27lRyCgp/6Fqd110lS3qeVC
Vyk+F5n+VEtPRcEJ9Yfcime9DsGOfxy6vo9CpNEEUZ19WQsEmbbB6CuC+LxQ9Lr2Rgytvw606stp
a5BoIUURfv4pGRluxoMIEx702NtPRoJUMHG3DyNUgX6EsSQ/i9Yn8KYG5pTNI3UvpWqO7nTr1COc
8np4SGxoJclN6TGFo3DsMyicg3tMJijyUYV/mFv2vFgfEEbgso82C+MkXwEwX0xDJ5YsjDuhriEu
WkU/VbStC8xTY8RjwfrLdILw6wyNUntm806dZtO/s1Fk5WTkJzjrOinGMDE0CX+5yJpjRPy2Woat
B1Rtp+6DQD0pj1mel2bUnTh9eJiD8DZ176xYLXs3PsyEDq4TEDBmODLxS+E8qZvQXciuJ/GtM5Iu
iIKCsgs3oWLMQ1xeys8mgf4tA1hTjntL/vNKZe5V49xhH/B2ubR3po1uFFhoCwmx23VWYxuKcSxv
BBKQk/oFYATSEK09nsjnXCGvYTNfXuw2+Z7b3qNBVyyr3IJPlo/5n8Y4Oqq8cZL4cYSssmVfIvIa
I7XlHg0C3ndnhzqDjlsq6rWDKS5e3ZY9QpTJcGX0O2BzXufTAqLwtLBFoT9TP9oVHh096IXVk+y+
SyZ6h4qeqpuhewIpgsjk6Tb5abJ3IhenamY3sjo8Q4Csk73Fh0E0xTvif7lNXsCS6/5fijkDi+9a
A3RORQGQ0L1hvkqLZQ6JqpmSXch4nmwswDV9NWSbOFfMZ4sxe3PwTh5do30HxLobE0mQvyZFprL5
unDzWSPC114TNjcmO3EAtH0t66/YCFASSuc6tr8a6TAZnsdh1bQOBI7Ivo8+TQ9tFeaFiw+gOU+x
Ylgus4/Yynl42Mg1UBrzQdBtwvJg4a4AYNK0N631gG1HrY6e5eNKaziWQEQGw9cV+6Kol0crxODk
uQfZ1ExinBap0eI9IygrACVH1xDsafMsE+5S0XYJ2z+pE6jtaODWIWsamsSzKrpb7JnMsOgEPStj
XR48djaeNpzMaBeWVclD3TIlqwXEAs5K0VB85V3S0Xuyj8wguZvjkzN+ZcJiyyVTtg0UcUqfjSr0
zB/5h0Ep9unymjI5zm2kNYLRfyxZZbjcnVqvOgQFYlyrmP8YXNrG1NhMnITIf5zHZhpXbTpG8L/c
tT03wynus1ffcOa1NXJ0GkWzydruGXIBCjOQQToWVtG5w1K+XipxXwNV0vayTZCTHszoee4kUAuo
Ls0x4k4+5dO8BtJF8RqDDd94Jbnh3mqVyQiIgNpjTr0LKsfKqjwTrQ1l9M7yxmBP5Ok1qYJtO6dX
VhK/mE05rPhcCUxhuf8cFCwViK1RDT4ib0sqHQvjua5DtV3kviGncJ30403QR9ENLGGWCy+4sww0
xIYelRklF43JPHWmeMxc473kWMg+xc2+Fpcox+eQR8k5cGZ0qY4EQ2djqzDw6XvRs8G+CFwKy5P5
rp2Q9BjiTnqKB/oYiAiQAJcHBv0MZKeLyp5Hy3iOPB8kSEQ1ruHQAFhOTAoY71O0fs0evw1IC54N
PmFNY5/x6N/kLf9AfgiWZYq8xfRjNUO36pYf2+XLAjnu4qAatIPqvbDgl1GCuw2SmANgH99bE4V7
BjHOVIeTkVZ2NeEZMg8t1lLc4BAS4Mp4E12SWYoAVuPs3cJg/JK2Y6znjCHLOFUvRdG/AF+4pyGS
/p+e1bsnS9Cq7AjE5KqSPHBun5+LxId3MCV4CseRFIUv9suYDMy8uZNR6ZN9hGU8XI08prRW0KC3
G6acr0iWB5z733Bb++23Gpmz8tuKyviq8SP6KORXDmUJt4/1uIwEjofEb0n8dAxVZojprKTBZijE
eBvLG9NfeDFioDGSQK0JgnmD6+/QCe2zzcKnyhIv04Lh1hDNO8fA7Diyc5UQnln4Hys+7auiie4T
xZNjhdmWue9NNPNgu938bra5s7ewv/LJ1rRFdwdLTeyS2H+VSH/Ajdg7fHZVuxW72hXZQfTjY7GY
4cYns8pPqtTjApYnre+KMF5OKRtSEp+H5WawL3wKhjtrNPYuA1qm0x7QKjEveydjYmgjFEAHY7qb
1RxTc/wsFSYHD78TD3970BfizCHGW4RpSVF63q0z+WrFyY+CwLBtzf4TuNyNb6ZIrk6CG3rpH9Oc
UTdZEnuLRQS5jIMImpqM3avaruy1cMcbk/5vbEDEEbL+rpB4K+PuNA3BFdOB+jCBzNtACt87vgGs
4rVScKUDiSOr6qBGuS6z3LJfgX5cq7HBGxq92zRzrmlSZBHX1B0iBjMSc+BwyS0sOV/R5s59mXNf
8OQlXALQcSfKc+Zja4hwC/piwdNkM72c4M5k8XxukOj3XmwgEUa3jcMcqqAMfpcMrJXttCf5RicY
GsOKNyw/S9gCqzklqFxxBS9V7HArvsOKXa7pK/qqmu6p7Jwv6VUnu671+bl8hl+/i4UG+LbYfWM8
fsU0nqw+B/zI1S40gA1wj9UkL4PHovVPvQaPzDmGioHkHNTr5aGAiK/sqTvoZV0YwXtlek+1Ryw8
KdSx6YMbr+/rg2r8YUc4S1KvxEfWDE9zRfpswHs93SlmsrdKcADjmAK4053XmSvcK112mlo7ZdW8
VAMuBE79grGksHdhMbyZesxK3Hhdq+59mspzOFwLL8E/x6tCxPy6qHRpYAUGic70Y+YbYlvYl4Qs
/iqz8NBJHM6FWV46m4s3+JPouvWCnROt5YTqh5q1z6DlmPEVHQn7fAFxVDS22oHnMLkuIcKqEqAV
JM1NN/FRN17GFCcYI/+VVd6wpYD9wmooWxJJSTNwhUue56wSN4MXMG9pIFACa36v2uCqaIfHdqZH
TUGzaFy/ZeFcgq2fLPkaTzBkgO7H6LoTudWXJkfm8CpCQziGD7hpcKJSCRGrtjn4Xv8YyoRhUZVd
GsKE+5E6ihGPRD3htNIY3WaycNKaCONhuY+d718vAZ7SYNtzgFnB8easNO8mez7UAtBGQC+JRz0t
aVWsUuu8SD7y+YpTqNpXAIx4E4vbCshI7rXteaGcVdrDri85WcCL4Mase0UIEyDzQmSDSQR/BO9R
Ja/zie9uw6rPXPfU5GxKYQlWcLyF/0RO1sF1DrVnHXp0/UXjOYz7ede5wZ8KwPnS8h3b9DDU6N3w
31jvkar4+GezeEpkcZznH1Vwpl1MAJ2O7qeHUWfh49yTEyAesjzwifsMF7BNRVhatFZR6L7IDTXd
3WoM6Npwgv41N6wvP5V3og3VCb7addhzMswcq91k5ZUK6QJK5/FAdXBxBiqCpdNz8ZS3xkc7hEDB
UgwAVcsJfAnerCriMO9gjcMYhggEKs5vj0tj3ndVcbUUPDW40eLeOI55OIMoHOrtWPICLJN714jG
Iuy/jJsYZyKC3PDG6osldQRAP2ofcWtRcMXtmvkcB+o9gG0IaRUUQY6EmGwyKXZdlxirsAjSPdW0
10yVqnWogcWPEexiL4q/PBgOlCVpkYMmASd3+acw5hk0+tgHtNjFLPYtVGRnam5zvyK5r1p5qOwZ
AKLn5ZhZiWD6KaDaHIIjA4UPeJXD1tHvfd2959iftnaNamn4DhDE9k2hr6+6XnG88O4rNN616Rrc
1yxEbvVkuN30FDrJZ5sut5hqdGUvvmc/iSGhB+BR0Vh2Q6V55/N0kIEA/MYwssdgaeR4K8VA3GfX
BPVbOATmESIP3XH18iMNQYbVsS48wP4mqd1pDebx2ETtR6gPLbNdXUUlMx0Y1WRS3f7LTmK+sUFT
W08kTHEZ7CvSiUkSbH7pgYXgfDeIbCPwcgKc4vmRIWYtwQZjqN6+oV9GQeNNRH0sZd9vQmnti8S+
WpQUxyoot4RfMrxQdLxM0a0KNO4tAmMrqH1Wsr2t1Rs/PXfi2nimJI2p5OJ+SRcDyvDsWVhLshgC
FD0LkOOyusfGBtwTcKdALNrAav60JdOs2sMZ2yTRTaVCSeVTeEVL0Us0ceTMqHdfuYp++6K+W4z6
5IU1D+yC+uM24OP8+iqWWBbSyrgSffdClGJlkjdIc5b+tqLWwFr+SJ/kSpJwCCOhU1PnjhmLo4Fx
sCYOnwNXmtW01M6eqmLI2kxsyJsYdHmB8X+oBl2P54G0Iex2Vta8d2iog2+aQubUZp6FCp3M5FTk
x/IcRubJKLMZTarZDDiBfBxB2jhut168VkAHJb2d2V2dw23NbYnYGKOodbEd7DvqhzYioMDIS90P
LwZ7VYPsxr71NavyDHOmAUXfFcB8E2PbalUVjRDGHQMSF5mckDxWJ7oWD8Kzkr3/6NwRdMEOpY1R
uniQMQ5WqV/TFO4p2wEOq+1UBtfaHn9Vr41Wk7Zc4URk7oEJi7jOocWVhXWby1ib7gcnZgC7OK99
n564k3ZM27Jdo81dDKYvvbZ7tfi+am0AS9jlHW0Jo7Sj3Zq4xIxg+lDaNmZrA5nJVbXVljIfu+Cm
EpGe48zmenZ6EElGtRPajJZqW5pLJUZZfvKzZPxBjGuZtrA52swW8rkV2t5WG/Ef078vte2NZgQK
G2rMw8tirRlffcElq3Vmo77zqmOu7XMYHaYdrr1xZaTdz+CWCgOn5BPifNcgELlJZV+hNuQt+s4k
sOiFePUcPHtCm/fo4+a+wpRdamOfxOFHGEniB8L0F7GzETdkcIUfMNLGwEY3s2IUNBYsgzXeQbd/
psMBSUWbCokIsEbzPiTacEhJeLMetQnR13bE0NUzrGZiOq/Nirr2dGvhXxTayDhrS+Pc7jNvFyak
yN303agxPg44IF1thUzxRCq8kZisyPpou2SrjZMdDsoAJyUKrNjZrn8p4w7DcoTZEtflrO2XhOUe
PE57q7Se3PUyF58J/uTIyb7cHLu3gffmLz90hrOz0hZPM4ZIMbizHvnBM9dG0EpbQhkxUKTHuoOu
f4PFfDyZ7k2pbaSBNpQGOEt7onINRlOm+DVZveF71iZUX9tRs7B6tjMMqi5O1QzHaqq8P9GkpxXB
hXzfcqCtnXr36L52oNBUqtabZ8cAkkJ7+VRpW+ygDbISp6zpGesysS79RCsfTtpQGyT8PI3W+Yht
GaYNLvMEeSUJuTVnFeCiLsUDSYlG6oTJTWe6P4RC0Hui+ANg7AIVOGQBLWbOeO2q0oZfO4OJ3hfc
F9yOCGzLzkB/gMAlrLRdWGrjcICDuMRJ3OIoTrS1GKtvDgVigfkL1d+e/UOPD3nWhmSg9MHRCvu7
LGAEnBjhc5Bx/xCK1akubDJRtdwYjSV3xsyDhP/Evx0dLNAFXuiGw2yvzdHwqqBx2ja4OUaJ2kA9
60dMKvdBGXdQn7WghflRmdiuG23AdnBiZziyDW3NxrZn7kacBNq0bWv7tq2N3Kb3SC6Q2F3qAcS2
QTqWg6LvMrvuqI0BCs/yIDDDnyZOKIs2i+d9A4/PRMUrnx2aWTxc5f2IayuuWMM0+DA1U3dL5cEh
j+o3ZabGiWME9nRtVC+1ZX1wbcqt/I/ZwAUEviV9yC61C+9yVqrFRuq+GBkG+FJb4bOse5HaHL90
ZDQ0RRWoAT26+QNk9iNIzHOmjfUJDnvbYRuatece771ZxPvGTPeONuVP2p5vC/tb4Nf38e3X+PeF
NvKPOPonbe1v8fhLvP6+Nv17kbxGD+R6rwMB80hBRWyZ7yZuPuRYbEQctCHVfTbuwdShgkxxcOLi
us514GCePhV3TlY2oghChxKs6sqKmnkfBT4QyOYjdEjwuUR8ZjsijRbCc0VqXkdG9yFNBvugr7aN
jkHUOhDBNciCdOt8mh9a2hiq+Z5527g2U9Nb33jbVkcriCC3u7ghThcb7n25+gI7/ZE4yXsbgS4Z
fZHi4NZJDSIbtuzi4wJgCljlQrCCBt5m8RlNce7pRIaC1RN6L0LuQRVuljBQH+Da1bogKhJzTVxF
zvhhh3DoE4+q7SGKX5XiPyc6a1Lp1AmQ7zOQAYh0OpFSTwSnZoHsJq6lzqzUGXyUhhgLca0GRCw7
FvkWa3wbdN7FKeOXYQsejXQMVa1b1ZGMCXRGhjANX0tqJmhTxiEEaUZXvXsIQiNN4BAmOWXjnCUI
RfzmC/+Yz42PTA6IFkJCpHTEb15HJ3f63wyPTvNg8csJ95i/KR+d90HWvxnJ/+gcEFfmfaSTQb21
ZR5BZLsKfGZn+VMT2G/mUBGAJVYkiRfhHW9Wrk4cLZjGNwNMXkQX1l+T/j5MjDxXhU4rFcSWBg+N
zF843UmdaQLuQ2Scaj2ddsIGycFRS4UZ5wNGNfpEofNRvLn+RurM1ER4Clb1NVJoxT6oc1UErGYP
CyYPLrErqfNXiZxIURnuugip0B4ILKJCFDh/7had3ooD60pmmXVvLb6zJQdvnYzh0oq7VpD8grPH
1DMiDfZ/N6TcpJ/A6eqf7h+0j+WzlnObxkn3y1j6t19d6pL//bd/5L/8Rn/zfdU//X4T6EWb9+79
b34BkTPt5vv+u50fvok8/uVn+Ouf/N/+5t99/36Xyyy///GfKTuvHdmRq0u/yuC/p0AbQV7MTXpb
WVkmy9wQ5Q5t0Punn4+tGaB1JHVjJEDo1umuzKKJ2LH3Wt/6n49vMjJWUd1U0VfzL8QqWESIh/67
IuX2k/00+X/4V/6vEsX6h6GDavCIkSMVGu3I/1OiGPo/hGmCqwKUQcP6z4wr0udc3bR1gXhJZ2D/
JyGK/Q/pmbojKW0t548/+v9gXBmzDOpPNAndNIVlGY7OXyCVIUvgX2UoPjCR3BrpjBa6uobUt+xZ
716mlqKgc0Im8Q/aiK/01asKi6EXs2R0AWe3H46+hyGvnDZ/unT3//zk/0WiwH2OTaX+3/9DdN6/
fR8XIKJl818WgPnP/ySLGQCx9o1nocmjOyraaNla4R3JNnvU2BtTGx77yDj99Uca//EzQVvZXAyH
G/HbZ7asRy4hETB/EN7QKfmMQ39cVH5xExFaWkjevnV2dY4sqi2PNhn0hSWXaSfusg6lnCb2NPrA
LWn3/T9VYP8dyfUbL+qP2+MKl2BAnf/xflcJ5TVwDzF3RonmpGap1iAxewScfViuu9I81JlPALd5
0tCvgUlc/PWVmZ/zf78bYDgkYjzDcI3fREoydQq413Cdgh6MfRn170bkk9mgFNZL4nMaO7qWdNqz
OmNw1tBuLdNd4OU3RU094VmnhnX23giVRM24b7Wl8RyG/s6tX3WCMQ1z/EIgcbaVWoZEwtatcQrC
D98pYJz7l0gZJ8fSflVGsnOZepTp+a9/wVla9m+/IDAupk6SF45X8V8fN7dIqgrolguPZySjNHcO
WDF3snFOZiqwmtnwtYfxK7erq1MZe+lLvC4VhK3Gj69KxZ9TIijqKwWY3Xz/6y/3ny6+Z5gukzjb
cKUz4+n+9CqEMqUyZ1tihEHKTGXIfZjGn/O1+JvPmTMkf18DPERxFjHTnuPo85//6YNqdhW7s3nn
sIIRWOHg5iG0taAmCBLiu0mqs+lUO+nFhlmVaeXaSptTl/tU3sWtHA5lvoktSto+p/gTohdLm9Zj
wRbLQJ8L6JrnNivXRaB/2TpNJtt8bjowzIO2bioEbvKoouLOJgisFtMqkelXxlQEMcUyBNzEFYDp
wMy1bugv+LXc50H8OZhYoZPExulEFQm8CtRTFr9xDn4DxoL9hyMfESHmxDP415fLnK/7X12u35bM
mJBtUYwsFwApnprGeAmJzkWEeALQx2sRGi/NKddqmCFIvlD0MuNfpgGzdJoljHkIZI5TqjQUZ5PI
b7FhHBhFeoSSqZtdvhr28NBPsLNS4587+H9dTP5YLH774rYAikdXWADZs+fF5k/3GaavNfq2Yq3v
NHDQLVOUOe+6qvG2wAkjbPFeOhYZYPZXEJ/DMSqXg6kI9YaJomnVDmcDehmLVgbE6MlvfuE1NPv6
TFwdyjWIpRsfd2cX0W7qx7VZyDOY+dVggi907hHTrUwms61wnimHYtdfRpxs8gKlNN6etuAgqhsb
j0NKQ/oQPQzscMYi9IKrMvxdJ4sHacafjW/dCdvC1V6uI1+72GX4aaKVIrsX6jzBelmkPdiDtlPd
+Ih64CEtkqtRNys3A3Ph5RykcnEYCrykBvLeBNu0IY5RaT7SB/+w0Qvndv133D/nPywz8/rJfxwk
n1Al//XKa20rAkxDLlkb1obsO23VVfY7gGjzHmMK55LihVcsfIAF3W7MKd6GnUK3HbQVZBD1Ksb2
Az2asWaKuBxygp4a95Kk/nNtUYn2WrZmYvcw1HJpOcWT7dAp7AOTUFXj3Ar/vjSqNZbgGFSA76of
ZE/FUcF5xnm1TxyZbHQdPWJ49aiz+/ESaAp3a9JCz7MY2jMSSDdjz0jYkXMUH7t+pe1gblHN2gfD
R2WYBhu7K9dVbaN7G7y/eW5/r1FMpLKGSS0wg6+ENK3fFkI4boK2AUY+J1Y7Dvo/uRg5wmW7tGv2
ZkyXHItFxvik87xdVcsn0HVXnvR9OJnHJvb/Zr20flsv//l9eBilYZoOxMrfvo+T96MzuJELcWP2
oVQHOnibisVoNq00OwO7l84Ncmk1TvUtjH+MGATSaK4K+uWa82bOTDYXmrRx6zYQo9fEqa5rvdoa
lrbztWOINqfVG/7xalN23rJJ+EeQ/eS5fdJMcqNgWvzNmub8XgT98UvRn/QwORGjazq/bQIG0Py2
CHkoXDICD25wFtb4ZAzVwej8ywQjzh6cXxB793gOesaVIZgsdyOmgSA13TrGw2zPnHPHYElA6dr6
THHmRRFBbLjLve6em1Ms+trY4CvcQ0VaxXF8DUKN51U7TkP+bhm0IAiJDX1GsbiNF/mESwW+T530
pA0W1rFvZrCxeS5sCS/aYiLWmsGNRIiNJfMtSQ4LmYJZceIC7pkF5cYpHzDDwyzPtLsi1u/6MLsF
AX0yRSBMSZ8w6dkfeiPdKRphjWVCZBJ3rtCeEVjseYQOGs93gLjYLx/y+sNvJMKBti82UC8cjzYR
YtkAhk1EV0fM7cLatDcmLPXA0rNtMKE9aEFcRHgvVNtc+fwd2R0AR586LrXhu/AYmCSBZA90zC3v
fRacsaMewqLlTWKwN8XTS0NwWRGT86BOCfEesbS2/tSuJg0KfzjubEt/lMJDep3NRBSyAGn5RPwA
MdFMRAbaxfShVX7sRbpyC5y1Y3aL2XyB8W8SDusCSSOysnUc/AR2tcmY4llm/kje2MrSaKNDhHUa
72kkdQFy+Ir0wlPD58aOy1rR0p/pd9SPjJLMox3cTKbZCh6PRgSIO8WfuecvW7KMoHnj56KDPG2E
RepY0OxRhC77WL41HuMQabzPOrq8hzkxH6lbm63/Aolv57eroCrXXh/uNbv6oMN38EmwxTp8TULn
mECgrHTvAZvKHnHFFQ2t1f4wIX/KyWEj1Ze6xtgZ809R+UFhNJMu+gYjQPWKhiBhPsB5B+PmMfZR
xNtpuPU6O9nq9aeWCGxVg/wWEp2XQWiAb77XqqFFZ98JYPbYxGF9UnxEs1BM9/W9P2SArhKeqFQh
vcJ0OPAHat+2PItcmhGd0+IhQqznCRxsVXx0kppkRdwyaHieDRjnLNbXmAzThcR31SLa1kP0RS76
Gv27sseXWpYchfAJ55sRTXReBivMyGoE+W7o2mHQvI3XVWim1MmprVWf+QSnodOzyKJWLZODid6D
fOJl3fbyVwHDHdrVW5Yw1iWgj5bDlNPnCy8q18GeolkmHCOYImYmFr7HiCIPz92W/sZx0OEjpdxn
Ye5jMb7YqtlDJlgjndqiPIvD1Edj5hxKW9tRvq3RqOwxFK/Lnr1W5E82ACZFNkXt5Bwu632KORFP
zzoZhvcR9UOHZ7ho3c9akIwDG4YdlHyJ+4mPx1u9hXtPxBwxPSREI+A8IC84+HX97edy3TTjtLZ1
7ZeyyuZAl/yLVB1EQKlyNzli5Bmgp4psmyRxeeB3xTmqxQOJrBxn7Jx8bNvm8y4yueXJSRs+6C/7
aB8iiAZWffGRizhpc9HFBS1AnSOnVwiWPZfxnEDf5Ws4Tss1ScYYKbBCDzmiwoA+dEFGcL3Xqltd
5BuLBA/H8m8pdycEAo/Em4VsIxOxrXV1tLz8ALicN8lfG1kE6aZZZEUqF1bJUKsLtCUp36iWAVYi
wXcbnFtRevZaY5MqJH7h/CWwOxCYHKyJiFww7Bq2KHrv+5Ylayh+GKNLLp9mZ0g1LCaf5boVyEEt
GCHxRxQXTyGYm6WJV7msG152agouPSLOfdGrXaa7T15tbyvQFqOLq3ootXX9x8rEDzA+TfU5Jv4A
jfcWORm9508xIpiPPffG1HcxELwST/wGnPb0ziLuHNUx+cgkH1xKwpeM+Ic6noVA2+UYBxWP8vwI
Y4/kVM5G5GUTQj4AGfOIoZtlHxV9u3YlnezmhQWw/Pde+rPuis5kjswSm2vyTv7ksu39XU3flgW1
z4ed7xWIXnWyGA9xRg0VeJcWNr/yngvH2pLduCe29Ne8LDrTiLtu2uH9ugRme9FNiJYBhBb9DRvY
AUPr2J3klx3566ojq46OZ00inGIhligmCnHGxbLqR2/dxGIxEoPTW/W2msyD501fDY09t0hXuj8+
4oDAbehmd5zKiUl3X0l7j9p2T5zclmeYgfYMdwQWHeuPehW8CKIIQ4mjmYl7xaCK3iVZNgdE3Ms5
ryq1yk2r6cT3gUKarOfCj/EAMeYFiBgEkkeaHkKpEJCBDwkuxIWsEUbsilE+od1fkWYQOPlFn75F
vQ1DewXIBPSltuhVdiryZMfMjtkGJmcqnJyTyxB8IaqkW8roH1WzWrtBi4GkWVDrLcnYWkci3s3j
TiNCAuAYh9wGs+F03y5b7ArA6y+J8xZKVvdaYtyuilcSqa7tBEfAavboQALCB5DvDR9DjdCoCbuv
Kig3yGn7hTnGz8CoAEi17DUxj06dfNujZuyTxrlXXbObYwIb0G4D0A4K2mqrkujauNq6sPWN0unI
xpvRGtaewX6EXqOsxRMHdI4x2nbeVAUpiL50nt3YeOlKgWGZkJcwvSCyWMWa/mIKKpIIsxa5Kf1o
EKKCRTu3mLJE8qg5G8s2D0q3D+NU3LrOPDKdv8wtENertnVDMpUzsYvbKy1ysKljxOTOeQ5DCSiR
TC4fGV3iBs2tsxTdI1GW76pEkkzneeX7yC1ryT6TtrTN06A5RxJbpsSc2uOBCORzHQXkIsagZYKL
nllne+DNncotHokt1MfVEPWgO/UvqoR45ReyXJgGr1DgFB9uXBwDXcyF0ReyHSD0CtLN6IDxEM5e
H62PeHSP5JfccdoCUNvLS2XMUIGvxOLZ05IrVJnTSOSI68t9OqU7QOy7uA3vukOL8qA2D0R+32n2
Woys7JD3h6T68SYbzde4aaNgr9XabmrNx4LjSDH6+4p0OWG6SOMdRLv7wusA/lpHLXTORVBv/+hf
KP6+qCBgIU0JH6ZS2wEg2ge4vHMR7EfO4PNm6toWUwCbDEOroxGINLNLdy1z04GYsobH3uHUaTA5
7Dx3PaXa3jXGI37RG7GCq97Vdm6o3xOPdko1qrXEOZcjuFrfMCEcmMcK9MzcXewEMZvhsLQzY+PP
qR3GI3O7lhpC7qHD3uyBgG3YG4Or22DWrmbGcaqid7kUsYkQCVNd35jaagpqfiE0KsUk0DNoR98n
aKiq63unJLvGLiFz9E20HhCphR0GQ7506H9EmIYPrLOQCWv/yUi889iU9Cwa7jJ93z7SX6pCWw+j
+kzT5DQSZQh0L1jOD2s3mLugfdaUtu7r5ski2mAalxMrQ2ASM0qwZBa6+zaMP4vWewi3jNpTqI6Z
p5+97jGOZphIS5vUV1dZcktQ8lm6Wg06M5pBbEkKR/ZIWWH5T0PhXpCdrmz6rUvDbK8Es2iJ2rVO
s8019tOs0TsErOOrQdUArncu6UoAp9pTJxg+JdqWyKVVNeRP/tAwpyWf3J7eQ45adNzPtHMJ0am2
AMCQAXCONUhuYoBucnaoM1YA56ZoeyDnNOHuTWfYCW5X76tY7OemrxM1W4lyyaBDSOQx4sHYPMuu
ADIpyQTK151LeJKuXbIxeWuy6b1KsH9hvvtU2ORQKqEd7bpxTh3+mZftpvYxSUioZ1p0N8Wb1NYu
fSJmqE66MxPqrtDXvxoZo5OqDogvDbKx9E1Ja62nIVO5wM4mvE1xrD4jt3w34qq9i09CEnBJwWOW
jGD5pdl04bbZ1dxWd5+MkkNDLTg+E3w24OXus9v8tFc2hSIVTBCrO1MAU7F0fYOF82zmLD1lZB8U
fdtUOOO2gGiqWrlXnb+Oc/PQQxkJyXARyYfE04fdgO29eEgwACVNdOKKerJA9Uk3wpX2r8F6T+Ub
XL4vvY5/zao2N05PtVFu4iw9IzHOG+uou6CiQ1ZK9LdTT6hcVvx0mg53YEB9TIXoad17ZOIccDv9
mKApqJLiOTeqEzpFfdlIt17aCW1L4W2TViOYKgWI018zPX+gR9euIj+52pMotoSbhWscwGtSlkmn
HgIbjjOWiyhgxyWjwF2JrpMAdQaa11Z8J1UV7Wv6Y4jQDANgAxQNELjo8xEInfMGQCGOAVJzRHvf
h0sbFwURD7W4d5Oi3YsZVYbc9wgbAWAwQKodyvPkuQmwcTpp9Sx0vdtEvuc8qoZrXQd1wnflb4Om
1O6bgQ0lcN8warmrQnf3fhl/ulSsPXJaakiuQ+FCOKTQeYgazm+hQmDWLjOiXE8GGMCFI7Jf4DMI
SJx3bSAkpympV5qTkQxYBOMRvutTYvn9tkfVtsEUh+eh8faEmmBccsF/SrtHgXxSs6XftrpjJZBt
J2m89XQA+0yPThNQ6Cq98pivS1W+OswD2FfqX7B0EFEo59Ft7COYH1hjCNMq87Fs2xdvcp9Rai/y
LPiyXYvTtul9Opm8cibMtsS2x6uJqGsSGzm1KPc+bMqTbOQzxy+yDq0DQ1r4pDWLHUJXrFA/etTN
DmlMZ/11DpzXuZ09YSILaVv0NTSUUM6dBykhAR1i2qW/7xKKv0EPPmwKfAstZBvsSRfLF62FB7iB
xbawAvNOChzaaH9XLS3QUsuqZVCIkz51zaqPgvcWujG2KQ4RjRpRVTX3Mer05TDwjSoenFeTidIK
68HTEPCYTQU6Tm6wsbN57amiR9Z0aHHY28GNatET6tJdLrN7so/zleE4cGWjbqfXc8I4QjQ956aG
vYuEeKIRk+i/6J+fPN8jl56ApWbC+jkyoq+1r5b2Cfp9zGO24/0S6ehtexjo4JwuRl1AGLEOPQOQ
quaAbGDtif1jbpPfRWBAqt0PwKDJI5AWEAuKwCDeJh1WxoRR/TIg4gmpeQI+tX0FIsZS7DEXICvd
WNU8e2uVZDc7gpeaW9Oec7niVFJa+SFLwidPcazv9a2tNOBuGF1bvVgPNtF9hkMwxqQSFm+F45kk
O+EW2y5ChxhaSXY1jfRLqzYMlNA2h6+2HHcDIh4I0YIoiIpEkr6DyqXoAvuO/wF++Me3400xBFeJ
ri2S8Xcpsxsngp0ggBKRABydCsl3StNNE+iu6XnS0kE3t0iQ+NjudszCGqNle40cPPKM4Je6qz60
xLzq7swMnyG/aTAUi2ZWBHb9oxUEMyEYe0OT6jQZkmkdFfiUupYXSm9PdWkQyVfkx/K91/xnTYz7
OIRzwu4cjyGHxvgNXfJdK12WyzetMHIM5h2vDlJ5SrJ09vChaXkE/nYPtN9YVBXsD7g2o09Gqj+b
SGMJG1+IkzOuKA2idd/EFaZ/PIyw7WvFlbDDhm2k1r2FhezE9YiUd6trGdBoY3jOz6rGOR1Up6HB
aYrUTg1r/2DOLb/nMaM+Be8e7w0VbwI9ugSC9l0vqPjsgaLezdFONa6rNlqVncHxvCNAXhF0rlDD
lntOgzbhi5+dCKZ7WcAXMxEYLUxzQJwDNCCyzXPf+99Rkx/dXOV744UL8zJKml1IXJkdkfpD/8+u
j+CiviLRjyszx4pLBYCQ1U4IINN/wTj4pFRa5PpAHLxEGVyhBQGzWRWHDpkhVPTie2po62ZdvDNn
8nVbFWCj8yvFf7hOKsR3qRmcQgxDxEfgPQzIdlYOj4afjIfaxKSUwEpFpUtFZFjEmJXmiY5VbhYd
J00Q1zKoHyaTsAC/QbEFb2+eNU8PxajbxKY4D3XxmUibs5VJUeL3wwhW5tHsqJfgoX+Y8PndHqFv
2BETMPJQL0bYXttCr86ThU3WGwasZP5BXYt9O2o/Xl1/1C5iWivkJWiDyVooIijXVq4/IL6lNagT
wFGG5CqPBrRZCXa/6O1sS170PgnUKWXBS1sS0OuS61VajCgU30F6341jn43cD9Z6wBsQTyYedrMQ
Kzs9cETrdq1La2oMnGtTvGq6wXAgUzR1ony2MsA9ShM1h/s29h4LLaBw0FHw5ggAmcM8mgrJ3kiM
d9E0Hhrq8pJGDyC4P2UpPCKl45ehvXYt+eChgFeBpeOiVL2Pe+qUTJxHs7+rMJfKnKaOJAnkPMTl
/dh45NNMtLlcN3jvHGGSvs0eihUpvOedcuIGxzwC9kUFfUTvxR79VIszxH6XQ3IGbbzVdWlvUiyf
CJibV9w4rHLZtGujnsler/auWV44EiENT+GfuRUfM5abCcZhPUMwEcpjvMyl+uoKzqhdi0YMFiXu
jcS46PhBFkUm0IGr+0Yx0Elt21zFc0ZkrmVn4PfNvpob6UNoENCeQ/8Q/sCuVH76sshXo6zlKocW
xBirZ0Axh44ScZwuaRQ7qyHN1KaOMeNUQb/VEWtiiDeAiwsS2wsJUcPsZrRW0OEGMRCdlXbVrn2a
XdD1hue86I07G77gFkk9HtcBsjwj6lsUCOjhpT6uHAGJNdZSjee2cGD+4W6fZ7p+XL/0Utcw3QFZ
tzqv2IbB9IxhfCXqEht0TNlDbiWiN3YPuG5XM34A1rWxtJrejLE1S+VTYF6CIm2PnVm8TRS3TKQh
MAHxbmKXxDA0yVl9EvDQ7iYn6nBNIlul91OIdt/U2k/UVfux9VhzXPuTox9uFNgry3ykwdFHkJgl
lgW755VWYfUdyO7BnRVaVE4X3JOf4PdeUz2JN2BEa1Y6rJwTIjFTgpAVJVcsbqARxFP3gucx5GAU
cQCoOLwx3ElcrJxxG31CJRqWXo03bKIdNfgZllJBDgYiPM/UFqkNC6Qkq5UwYq5IybiBcDmPNgsd
wqiMo42hOxev2phm39FDYROq8dGDiLl1mQFYP/uYN9bUD96LegyXfoX2FYvpQpAfzY8zoNpqg7My
vAKwpfs8UUMi20WfauBNwWumLeumgxRmlOTIpMVj3ETLKp/yY9x4cl1vpOeg/Pb5PxDNz9EXEqob
+skZEGc7Xc4Jm2ahEyflqXGz+0ozk11BDNRC03PvUOOhWwb5m2GJ5B7tSP0wL4OGrb3HI3aE2G+K
BaZ+oJTyVjllca604hKjm94lBpgxARySvFRxMgdrzkxzaXS2zD9SOurMtW852h2WUoTyAS/xaNBh
S7Al2MhmiB1l2j2V8Q4INWYnAM4MmLpQnOTom4QoCKYGHXZRafAZaIQYdBpNu8lAFZci7VahpmEs
cEudqb95xhBeHUJvq9ksA32Yv/kDzymVzUI0084LkMib2q0z8q/MUwdZSlbIBL14RnA5iZol3ral
1qWnZsAFWjRrAhR6dMUphGXHMI/F5FeLFNXmMqzQAwemie/KK08ElJFSWhbyUJecyocWOIEzPVsR
0mWm+BvdtQ40BomYzbCJgjBYRoTeIG4fn50pEGun4TcMVdRvSrNaM2IDARwh86CsMpfEA+ClDnyw
whyupRWe+5Gmt8rIVM6SmhQzpyDr3mKD8/wRQOGwLwOuqsjhXDL7ehNaHW9TjEMLLeueui7BxTKE
XAppQEYghKdv11HtfdPJ6JdVyPE1VR3tXi1484Poo851sSIYRG54C8O8AzTpfRuufiG1aRcPb5XD
wR8YLk1PgCn7piOo15/kyUunEydAayF0ca9NzPAMOX2JUFXHyMWNzvRuALEWgdOYqZKOxZ5O/ltG
skKDyxZlMmLfIXtTORJoT+eVjokMwopK19LajiItN64+wVtnvL2Hd8EGpjXr0KXF4oj4pKJSLGgq
Iw9NZmEi7VsxPpLyR1x4ljsnu2zzVVJCti/lxIVisL8qENrT6pbovUuABVnXbCv0Vbhxvw0tJhli
FVvuY+Z3H5Qq0vVXcec+OtTZK2HY5zpswS91+IQa19wS2vvuz/chGQhRLsONHhk902QIoqbjHowR
jmaCQCeYm62yvvfNNtpHc7u9ihnS0V3ERCk3Dhaf0JP3InJ+CUc/UFs6rd4eGvPS+flLV+dXGKS0
WbDOFIpXqyutU+ex+45TftC77tkU4TcJT8dk3JLlPqAbtt7/ILEHCe6AKYKPX0AiAR6HppiRBBw9
dZN9M61lb32VHTcop50oQpjXddozRLo1pvNTdyUZ7db44cOawB5KuTcW2rUi6yeSwanPOFQFFZJu
d7r26O6jPC6Zmt8riXhexf1drBp3P9GH02OVbufjVJSrW92yfOURYdmRF+PVdvqVqcJvt6fzrfcw
b8mMWVSDz3gBakKk0geZersg9Pk3u2fN0X4hp8jXuZ1+YWuItn6JKTUuclYW8MBLQCQV3hH/xxq3
CJRPXiB0zrSZu4Vj/GmU0xnzgUNU9OCusWPeXKJy2ogRTeDZuzqbPkrpvtpO/dTL7lmV3V0rUHBQ
UCwYCE0E+0ZLZ/yq6g4rgoODmhFvvrVt/HpMaS2ONESG0ED/sgCgLqXOEdb+qQ2mXS3j0EnY8MMj
lsnk0Q+qs1kZwZLR0UPYm88GmRYHHWNuYrzXIUcUP2as0SuK27Y9RHnO1EnKW1dh1rczrqaKY6oL
rC/gbiYW2n3ttI96yWlgwhlEsezSHnrqIG3p5SnP8DyRvl1bay2B2IC131XjIRq7rQjRLyYTTohc
dB4n5rY+TDkH9TIuWKV5OQ21scsiQEBAqEGTPeYpUAOrzK6D8rptUAcvpiyeE8KK0tJ7J1bmMtbW
C5vOw5jp41o11PhWT/MbmKrSd5qlH/SYmCizolQdCOwJMgMnK2kPJvheOcOYmABcasv6mRROjsHT
90jtAQfG55ZuqCmcu6mZ2DTs5CNXZL41/mvqI32kezU2+o2UnXFppTXwKCEvlr6ril+FGu6NMWUL
oTNrWnfopr4MvKdRYjFQqzeME5o836KnIO/F9+8dT5zCEXtAo8B4CZtqqKL5MxO8jChcEn9IM6WY
ljI2/S+mkj6BkbXX7iw4NPuuks+B2rQTdXZZsshnbCgrj5jETmL6wCpx8uaRm+tNFO0sUVFyBgcE
OKTuHjxXewezBlmcXktcyueG7giNG/HqZgNqNthlCZGWtJ5YZJ0Ol77gsZxRmabP1fJ1Ukag8OK1
aLuKOj/EDNJ63ZM+ZlvTXloFsOWue8j74sxEtVMjvIe8LDnAEEiAvmgZaLNbzK5PfmJdCkzzlS87
jpePMhrW9pjUIBdwUkTzGMzHReYaDWKOrn8QSf2EEuTDnAFjema/TlrJFlJVM8cJ6txQYRR0jR25
4k9/VA8413cSiRlqBLKKyhlxjnqx8lm6pyi5FmNwnzfuvB2vgFSAbNHQK7Yzegvj1EAmxzniPiwd
l50twk6zaROcZPSGVyOdS2ESsQ2oIMt+1U1/bZ1uF5RWtBENao1RFoewSd7T+YDd5C7ASs26L4q8
3EgrI2NYfUEkOesCyE6RGZe+i/GMFbvKgRNQ1sEOZBEw4zBrN3GkMDSEA1sVb2kV7vEpD2xHcbxR
Xrx38Bg0MYVqY8f70C5WaQmQzsljYFQWGGCxCwPe2hZcCTB5PI51udOcZGYdOdaypq/36oY2Z2zT
qggbBcMTB1D/oCMXl9SlB9U0OTwSce0r/QsAzrvvtHcOokGMWbRhBlw2U3fVwuiYpkFFcw7ZRBp5
u1Bz9rmOlozVeE0W3q31aKbZttkRYVpxAsLqHDZs1q12aAqT2Hk8dbPR+qHu842hnNlWFWEk1/o9
gpubi/mBg7FlrHLdu9d8Af9soLRqww20Iexshr1zIzM7aIX9XUubmKJ2ZzjYOeQcgESLAKUbMWQ5
TrcwBktlEJ1o1eI05Y6zluDKdH6nsjAMYPnNG5T0+yzGU1IvZZrfzUfEcWSAN80CWvii0Efk8EF4
/LpW4tttK36yf1IUOuuUnA5EViGH58h33SPYCqZotng62irvz+bUbxmQv3cGx+6xuDU+aopQ/ODm
ulTJ8OCgAlo0hZg9Iibs3QAGg5VxUnXCYQ3CfdP2yoS2iIMSkfbRa9Fh+4xgumDcGcxITJeHTNjx
9FQauMh8hyk5FcskOrx4jDe9CdcWaK0e4Lh26EqAkjlJoUuzIpmLMl/TFMFgHot8mfX8mgo5D3D6
XzWAh8nO7jot/ZxmCHNgVY8ebUq+Z40ZlIGrS6o1oDea4IFFTE3Sz8MNaG/LQCVcEwYvGcI4iCHB
HTN44jvG6NWmSbfsM2z7iRqvumET+kQAaFdFTId62MdaXT/j/oN/NHyFaD+3OYfZqgyqTegEQPQH
CZ2Ne7cO0u55ejbTEU+0gyzJmGFFnLa37owvwtmzhI92jGalygjhyIR05I3x64CxeVXY2ql0AyRy
eG3ZCgAk5TMqScFM0mEnJTNEKWuoNCJm60BWeJoMTvwcPNBklMZDPmOYeCRIT1Q7uO9oryL2kKDA
QcjNxPSTfqbZUK+6pr5EXWZzuKLdY/7q8YeRKuLddQEF+qj59a5Pf2LPRmOX6FvD+kZDiM/PStYi
z6pzEs2Eh3m1guurmojzywyfGhUsHQSl1cB75/jpmzQp6w2whFXLWz8jrJBtXYIZakW2jJyLqA0w
0XMEuXtFBuuFgxeOYStlRIsJNnhRMyoL5f+HDjurnSFaIU1qegwNRwVTHFRpm5scEhpFY5ZtKvGs
ZhxXOoO58uany55Z7nftjO2qwxqdVUmdh3zPmdFeARVIu7Fn4Jc1o786GGCq9Vv6V2y0Nbd5YUIK
KzgWFhy5S0b4i26GieHRf0S5ci60uSf0Hs/QsXLgnkEupw8WJz9u8Fo6kkENpLLS7A+DBbrMnCFm
NuZNsFX4hf4AnIWgzmqNJ99t6J7VnbWJRk1sxugKbPPoKucYwJbI4aZFjh8z9VJf8A+oj2CreTNk
Tc4e/Cbzz4OGtz6NzuEMZDNmNFswF9ag2qxgp8/ottC+HxCHZVbr7ZwZ7lYJOvXMsZ7/D3dnthQ5
km3tV2nrm3MlzDVLF91mRYwEEBkEkUTCjYxk0DzPevrzOTkcyOzq/3TxX2DHrKu6qjJTBEJy9732
2t9iBAGX3hIfMZN74OCEBMOFLggNBUGQN4eSXuLjVDhyAzy5CK6c0oK9k6C5tlS+eUblBNb/5MUz
gvV60uuXf/3ne0a9Xl/3n6unfHufPtW/To19wHkw1WUi65W9Vs6mfZ8kk9/CP/5+kadf76vH8P71
SNj3P/V9JEw9Yfbc1Rgscw3dYsDrx0iYcwKjgf/pmoB16zgy/TfLGWD/x98NZsJ0kz9mMo1jG5Zg
VuUHnNg4sfAscmTRoR3LS/9HcOJf/M1C5etY9H5sAmQAHTu/DMXkZlpODVMbHOBZemPzdtQ4F8Q+
R2XhM1jRgfBZh3q2iBO/O90ykeQ/1ZwCZ6/u2u73UTANE97bUQtNMPwCxZmRVAboGID6xWntg+sr
i8Yl6X00enTBSd1kg7XrAeXPSMvLF4aGmdH3/A29RvRM9bQFniKAqJRNeSYkVaWUYfJlA9CuUhZu
SNJNwCvoY//gRXYfO+AsrqS0qDa8FluSW8BSrHEHVbM4xdcA26UQrGZkfOB6TZtNF1Q7XL6PBkCY
vle9ueJIAU3jQKUaCxIXmM6cCvw1lvowAJYpAMzg62kkb8aQ5BkhGTTNC41mfA6B08RAanyLwkxM
5sIAX0NbH8EoWAuwNpNIN0HG4L3k3Vg49jwAOLXgBlQgcXTJxvGSdgtB52asSPfEdq0C0aH7DR8J
rI4Ar9OGLBLgTiS1lhxIk2P8AIynk1QexpWXWaRgudSqT5UzImZn28pP/ZnFJrSqJaYs+grq3p5N
cgZ65QIAwuLF1UMB5YlczpaoOxtyY51XzuIFPIF/K2hXbgirI1QtZGlAQ5C42Y8ANAx0ZuEYe1id
koNXwG7AO3jtB1O5Fh3zPgkxr2xS6xDQ3WmY4X/1YuPogTsymmeNTurMkRykThKRaGXSsvDY5PSw
uEsrjCa+d84CfI8JRV1UnkIsHiNNl1Nw45cwl3JJXwIG+gzWV/pyLzvJZzKa+FgAbKqHfaMztisQ
0xh2NE6ZPBQ4WKE8JZL3FBbpSjAH31Jf2NMKPgMJDh5T084yk7yoWpKjYsF8LL6AUDKlkpBROTP8
rAP1XCQDkFEUstMiweteZBoiKYd+NUasMS/IH/qUSXSVZFjJzABHQq3CCabUQDnvSuJVJdlXAQws
icIyYGJNwLE0YBlnFZriaSXJWb0xgF8FpSUd4+eaEcHXEqC9hRegMoQacB92ombCR+dywEN2+2wB
6tKlj06Su1IQXh0iQxVDOhk1c5SNVIg+AL8qSf5yJAPMkTSwCCyYeOGDAQpTlF62q2GHKYbL2bRb
iiC9USVdDP7XJgE3No3d59H3HhODKN1u2mlxxlYqCWUTqLLGA3PTw+0il4yBbRAfhK75sM38boev
b1oWknqmGP6nkI68ZeZQqNzpEx85pteKF0TAcFrVkp+mTOOZIolqpU97xihu3NTdKrzFgz2O57Hg
M0WSx0ZZjtiMWUefVt6gQmzr7uMsgxulRLg5YLqxr9MloGvSI+6yow6L/N5m+n45xOaKkERS/kI1
Xzexx2DoJrAhkocAIyRJbpJMOQO4HCgfbUbQxrnOKTTu6yN196LA5bAgm8U71af2WpesOktS6+CS
X5Zg7CrJs2MRYIX4opRw7gqd4JRQsu9kI1X42BitGDm65hBNWBRJVJKZ1+LCAPRMxApDo7rk6qm2
q0Nrb2Dt2f46CsZuF2GQZFSeQKNPAfY8CH305HawMjS7rq85Y7aUatD8jLa/zgz4fiqgP1cS/2h5
k+wCAxDT6Be3gApo2OZyyvuG5MGI4xjuCh2EoPvCEgQqWEi6oF8X2Gi9q1RyB7uqvU4AEXZ8lV6S
CT0Qhb1kFaaqeQwb5fNAowlGlkmVlub4+YJ5TYwFaU848/zpEv9/v7Xnmn1aSS4iUATp+sFVpGRY
+PxevY4kRzEGqJhKsmInGYvYniqQi4+dpC8WYBg9cIyt5DJ2ktCoG/OuuHMktzH8WkmKI+fKjMEM
eOChtUKcIEMiz5ZBwoOB3PipMgISL8IBO2d8lmaQQkvibwcjnc7qxL0Khv4IlOVoDRpJw6OjzKwi
ehyWOQ/THB/BhgGi00lSKcu6UGbkthMwF5jajO+IoZqYcEayr041wJYYSa5qrHQLBE04jT2tZWu4
J9WiI7OG+SHJx6ynZ1HCy2Qu6bm0C3pzL4qw97ks1cuwEZ9gqS1sydzsgW/2mAAALfjAQxCjMwPL
qNP4RxdkZ6cqN1V0YwLyLMuAgYNy3dDMUqA3z80arCSeKgCg9qjd4++gW2Ix0OTdeAXQP2ALdYkd
Tuh6NGdp+KQpCpJSZx8GMKOw6RnvATxaC/M6dEN14wRIsFPfPw/BMI+YU6Nlhg8TJ8ulD8i0kETT
sVghCpP0C+o0LkFSQtIB2sUITY2gateDfZPg/cRBRc1v1uExS+JzH4iqCUxVWFBVbwJsfHMhWauT
pK7CPQXurVZsZ+CFNMlmtZQvPnF1+Im6A8h3IsPAuAaS5wpqi8kLEK+2ZL3ChZxnkv6aFfZV4JrJ
zLvSXeCHEhKrt9MsU7GDgo9F2gX/NTjjzLeTL20xdZvAMeCFCFYYyZ8tJYiW8aNUkmk9ELUGrWrM
C96yIyVZ0fWNJugGEtF6bVJlScqtnl7o9KVOyzsPBG4kWbjOUC0tJ7YXoQknV+sfB3/jSnouo0eC
6YRZm+aPuYQL9oB2M6xKQpJ3jclYoFRAiwOLUkUY+dsQvU58DiiLC1kfB7JSDmXNXMvquaCMDmU9
HQwP6Ut93QB/HWTakKy9J4pwpk3zRUJZPsj63JSVOhgQyis+cU8Rn8tqvpV1fUCBz1EmnoFGhtEZ
aD6xyrQvyIVCEUAasGOmOihbQZ6MxTWzDwmYluirQFBoEBYSBAZVKg2V1BwS5kNP7Y7hCU0qEnp1
bjQGMp7UKug7bKAGDOsAC9Yp/u3PQiobjLa2Cl8i7PC/j0U/HbwqZKAGQaRHGFEQSDyplFRIJrXU
TjT2TOZ+arZ4u19Mmno3hqjR+Dpomkn1Bbgx8eEIMqqnfmpz/SnguDzmGCoRbkIEHB0hB3Glv1yp
Ut1xkHkiqfdQoqqzdjwEwdzzPXvhKgq+xeaiQShSEIzilsR1BziOkFpS6IzSFt6sqCi3nL9yRKci
THaYDW4tmy5dKnUpZVxnoTxHIliZMswyQYAZpZZlIWqBpzLgGmlLors5XBH6WI/WRRXYj65UxEyk
MUNqZF1ATjKama+gnhXIaJPU05yeNrZAYtOQ2kqpuWlSfYshIIXquB97jtqtVOhaqdXhJrpJpXiH
iGe+qHkjhqMUgS9C6GMBQvFDgkiRAPtStp9fVMEwZH8erjKpF+p86Bf9UPRbUXi3A8IiVKkrmKw3
qVQcHak9sofinpB6ZJbwRohaoBDBpfuSpCoisoWCaSBl4TOncpHaplQ59XFddV24hrW/HTSaaQmq
Q5AmZ61USC2k0gzJlPjBaGlJFbUOztqMn0SjEIHYjfmdJWgPc4akS4QIW0s1toW4ySzhoUSmZbA4
mxtDjQ8lf6AbuCqlouv7xq6VGu+LnSpE9rVKZnykDhxIRZg+8LpCItabmNBRQFEaNl/UEKkkd0jK
2OKRjaXKPFrSHKReAvxdDozKIbW6iNLmAFDcZRggN8AlIFtzpEByxVBQqCV+YRkQ4bro7mjdnPHW
UWpzeBLkRPtLf1AvMuUiNKpDH8RbX4LDmMU5ltGAXFxh6bDWuZlsvSC9UK1mozAlpYue4RhA86G5
7srgOTLjhyAx1vFZ3gEhr0ZMkIyVpWp3LLJ6k6vZBUm7X9haUv4RX99zrnX7yCqOaI13Zek/cBrj
aMrDAFN1cncGjloZLOdW7Q3w8QLymGABTYqJF8LwDkm5gup2FYz8O+E5z8iGi5Jdy2QmyVG9g545
B3BLm7LTz8c432UJT8BkqXK7jR7ssUTWcldJll8Q0Iivdlj2GfbC8KGFuw+uKNlOEoDpVtFCb7vb
WFPwtFY3THnjbkrvBi2/M/yWTGjlUMebgcERzR32nbkQg3cvsw08ehiR6hyqDMMYP/1hLiN+RDru
M6RajDpKugjd7sYZkJ0mekYBYIBORxAqbdJb052iB/SwLui5Mkqf3zVZ+NxH0UOtK4cqaDeTEZGx
0W78tNgFZXfMqJPM+JO+ptN8bQ2kQFoMnwY6W6ZDO4M40i+AkZ9DwbSVpLJ7rb5xCTywnWZjD3DO
/BSXpLVuKveQ4dOBn33EHUKEa7i12UJKkdz5QUW7jjN0aa8APW11Cc2XH8JSN4ZS78Q0JKe6Xe7M
odszQbbL8wIStCzX8JUgdoHO349Jd2y78IFE9M/gTC6ikc0tbjaew2fu+uPYS+N4m2zBotSnl23A
9GWI9b/jkMDoRExrJdm2NXeC8DZTSuOx2JoYndkPXER1jnMtxZtl1Juazyv85DmAPZcluwjaEs08
7Km91/HNh8920u/llxoUfgWcXKiQZVyjynqM2BC7Lf/Ay+fxSjT2ROn2TaVw4L7XimQrr8zQzLHV
rXkTOhxGPdiGND8XqQUXeNqR6wK2zj34Fp+HWaI5+Y1HVmNkUnEecHABmIjRArw4sPe1fGiioAXJ
3M9Nwz24ItsZ6hpw4MbnzcotUkVYlQ+q5h3pCb48rOi0F9iLni2RXArVmaf8AOay7dA39jmpruWC
PeO011Pu9HA2YVcjchBzZWEyDwdizaee7k1SEfyivWxJU8DiEdezbrTuhemcUcS4lHaxMjec/hzw
KP77RvNXheJscIbgbm+MfY7AMW/1x8r0zHOl5nRZdV+KkBhlYW3rRCwoRK8arbmlXa6cajUmW1/W
ckK6RCnTmfQ1V5U97EkjjecsH/ukZYaqg5g9emwcDsMIloh2FH+6lC+O4Nfgw0Yew6kxYTx+YWIx
SQ6wOJOcKAJtsO7wXpz7yXg/Dv22ntCLe1PxeHAIaTAXtext9bC2ZjUVr6ERY1A7JOfks3Fh1a6G
lN1vWj0n2AJ4HAMc5LXwFfZmnNK0HxkMrjwgaqb1xeopzeJgup9qYSyqjhxaZ1wTLVsswoBjr66Z
D2WYQVcIxjNPY3hzTKgtbfoPU8CoBK+HvxwbSiCiX1daXF3mkvbKGCO+MPY9PTNpXSZ6vC7DAh5M
O+SzNGPwr2eDq3NO8xknqCHHBBPbyl3sTJhbiVyiL+9r0gC3A3RHNy2znnzyeORPmSR7Zs3MZdqB
6GjLKVt4PuVHZgbaTFErZ20Y5hIze7KPWn1WKc5TD9Fyk2jlvOgoGEC0OYtufI7VCWoG0I6xrs40
YGFzqRiVab6s/XagG6tvPKumDUR7o9AWKc2+05ESAPYsEQyjzXbF5GQ4C+vgDnM/b7yGO94JJAsT
S5hDDM/Mikm8cd2EhKppnVGYFXXN4HjY9UxKl+Bo7GotpgCHu+ppp10BrkKvSCyQcxwYEWbJ1MWX
teE7527YfaW7HasUT0aAhdmZjF2t6pD7Svw6qdxT7eDR9ruV/At058bOJLVZM5xzCUgO4/ghycmo
YRAdqjbm+Rm4wQvCoD/FNAnihA0/SbZOATQvzBzexB5DuZ3svdBir1o0li7T5QnOjdSda/NDtnI4
dtzoAf9EDJW+ankVFTU55/FW50rinwc+AwQ2Q8xVE+VMbxbMD+lkYrWjLOHsYp7LSkl0jgSVlptu
GjTEMZbustSfeNBmASeVaNIv60IspT5YlXZ9EWXWVTyRxZkmrbgktY10Yjb03lJ2uU2hWPbWJiQv
hgiTPIVuu6674egHBgZjejGL1MUAp6r8A8HJbq3hL4hQOUP3Sa9bdvfB3nnUZU3S0RTJmcqk1iQw
wVF3tcvv4wBCMyxk4tLsNvD5LoOYQE+z9a6cIT+GCV01z6C7HjSLqeM1cbw+2IAcpXAp544aEiHK
UlM4bUTuDdNxdg7BWWlZpa3IhCnPOqsSYmX6Vb3sNJWkkoq0otRyug2STxyLm4pA0grjHKzRWJ81
+PubrtjjrEo4y8H97ji6Y8ALGYeY9RSl8yau7vTAdeaEPX5Cg3dWapmVG0Pdys6WrznlmdalX/2y
PmaQJ5eiLbB2RRgaOp3gsbHmaN6Ea8PDW8JivuD44M9U/qEvxXBPBdNQ8LsMqzLeO9Ob/MzwkNQH
LLfayIKNiXgbMJJsan57VqFRMtv81a5bJrGVGHQDD3wvcMvUZOehL6Jw6QnvmuCwiMfGyM5JbecV
zB+ZVzSItqfugl+g9Zm2qnBBayrt2Xwidxc1+jRmkamz/BI65HmJMWMhmBHfleNFqSjurDYCZyGa
2MeuNxVLnynSi6bOsoVewWZpsqu8ibu17RnnkU0WOBrPqgin25zpHe4ZlM4IG6gnf2xaHdH59JvT
sNorpjahaarILrV72hpiBClM/8w2c5YB3VhoKTqNTaOwzbPLpqM9GZE6MAMSxpbUhzP/PG5VZ03p
QdSfpChXaoCbdKjI2ruPNbWYWQ2zQEM2onFW1jacALU0RdaTXtqBku6vPRLSOMqON/pkAvhQrlQl
uBtt/QqxZTon5yheejVbkTVxj0I9VeeTQX5EbrFoO0w/lMZDDA3jqlDI5+56hhwn5nOrL6HhbyPb
tREddYKwq+6oZ4q3dJIqnINeoD5vKZMDlUVJ0IMXpB0sQMcvy3bcDq2Sbk0Wewsv96ZVI0JzaWIv
aCypTB4eqyowGMhkzISsWNodvR4gdknVUwRIueM2GYIe8IJ7XtlsBj0BCyu/kNlxGj/KNlHP/Z6q
MRX1LhiJ9/bTHBu8Fm+8oKMiTetp7tbDXZXl1y6fHCURgAJwFQRnSS34gsA9Lvw13v4aQbNtmgO9
ZHUbQGDX6NqvTT34HBacWUyj0ZcISME8wnFUGvqiBSlYMrs6FiVQasPa5+AKYEN8nWgGLYKUZS8l
1b4u2zUZrSi92LxNl4VdN6q9Hg2ndcJpyyw8XrHKARvu9J/DqrAWtjI0i0FNsiWZh4geqZiptt7M
RwZeg1LjBND512PDYHDS3LMz2RcMPgDkr5aTNzCbVQMpy9ySEHVvOwVCnRemv7Faxht8IpuFVfhE
ocsRa0Y3+qi8Ldr6xqjYdhJ0iTqN2qVTV58QDDF4EiXDmlqs8Et98YCDrbFjfvW11N/oGuAt3Qdw
3vUGiziosMlsw+vWxlwAaH6g8cUBwYZOddtSfG5ao3swk+ipZQaexm8r5tVAEksSamyfBxe3KR0G
I1m4iXhKem0Px4Ea1NAGya/9hEv+KzUBwxul38xWiYEBeqLLD/eLIyvtl1nZK/Yp9US3Mdv4cx7R
ucgTeOpESrWzqOLkFE4tr0DjX4owWRVWCGe9HNej2hKwnmjmusncXRT0s1YdKVbtblhqPp6ZaGCK
y7aZe4bgtEKxtFcBkYRzzeI39OwtlUqvpaQgKwYqCUiwJRbQ7E7Gu7Uckr+lslvdA/aR+FSocsBw
DOjsL+s8vWtJVcHCTAHLUV+WbhiRL/OoRpp2V1EMptyaqOki47lNtEUckpiZkOKAbYAvmvUmQ9Kw
NZTpyVWjAqSrePT0YW0VaD22UcLySHpa9bF9WlpMAiVmzQQ1dtHWZXDO61x6f0HD4JBoo3lVcKr3
hrHCkCl7j0W7qropP9Ma7Uva6S3ydQnYQn8Iu1BZy+BgG8OJHQ03kXDg9wf8GdwiCyNLmYWC82hp
e8dCCwVFxZBvqs4YZMG3OrrjdqwOUbnVmRSkSuetIF8F9FGoqfgYMk59/ddhqrfNqOCq7KNgDhAc
YC1A99JmnycuE/BPMtLp7Czggs2VB0PAaTVnbkYJClq4LUCrnAs7u9eov+2C2sPSAIp15nMdwMzu
2AYt+PWzCbNOQLRZ5kF7EaN5Z3IYLdQgvBvSi7JWBxAct7RM9hN9n5lZtscwiO+cIdp2drs/GIH3
JAvasHmImXZj3mlu53xc6k2ZTthPnLO0fF+GWGMiTg3DGD4bqrcfGw9UGka+xGFTzC/8QV+rot7I
ulnyaAqRo1WH274sdoRbbC3yOrouefAi99EMER/s5LLvDpYc06804+CNDf1cpVh3QB43zKeCbsmn
W6uKgksTbk2mtmRqKaxfTuSSzQsyJNJZWDU6qpXyNOraTRco2tIDTKZazAWAWjLJXBjkCEoJTWS6
bLCAnAKDYx/zGUf3qrWf8Oyms7HOzyItqudlqVD90QQlXTP2Rp1Bu4aznTreMw0pNq2T3XeGEPiK
gPMXXvw0qAWMisA8FNP4MKgj4V0unkbl2t4kEYZRzT3EeY9FNS52SgB/cyp2jZtc6Ay8QDATlbJs
vH7fJMpBU9NdSdZ4UKI0+KjGsbVyCX13QAVEvv8Myv0u6JOL3Gz3mVfvQYmMUXzhjLSc6jC/ixx9
nVrEFbF78QO6/faqhUp1DHP/Ief4yITBbECeZYD4rrb4y8x2Hpk0sgEqWvOQx9KCr9oHi+OifpsV
NfMNXNB0cuzl3X50gjPs/vDnuWbEgUQGRUrRCHWILN1644mjYQGyqaIz3xrmvdHt65alSL60jhpx
fsuWuFRJMIzugBjygzfCB9bcmVmAuKgA9SQjSgadzkC71vruaHnRnamMi7HRVjivuY/yKZK/aWj5
XJa1V6f22LfZRaxyGzqes4o2EWQapMPnoG+OEDz3kyKzOdvuqAiMWzi+YEJtala6ME13qkPdz09E
JSJBxqjL7wMPFfWwsRLIbA2RFSSBBg+ii7ZMil14mQmUpTkmAUe4Mdsl7B7miFjy8uRP9qotreuy
Q34Io2dPQRWoNzGWpzLnK4oYWVX3SSTgVmu5ybixc6Cp9SxI0tCM6hkDxbbxlGtB6AZSkzC7o+85
ByzEL29RTlRMTeIeyXuHghjoLm6fhoLjAoXaucylzRIQ1ZrKmSKklzErZJGi98WzweBk58ezyU5A
eRT08VIN0y2nMoNwdTxf5W3l5vGqYBihBGi/6AblMBFHxWNM98wfnye/eQSktGD5x5TuXJFmhb2g
oH1vMyzdimdPEzcmWKRTSfufekIyTB3kDKaOdkGWEYV5fgSSQg1k0hvhbdgUDdGmzKvNOV0/N3Vx
lUc0S82UlyMYDWo/FnHKSPRG5Lu1aWG4ziPBKQdnX+Q3u6wtCBQ0LoA/zVgg8YsFMsCZj2U7MPpJ
MluYNb2OoqY53+XNIaBpgvVzr8QNF+W2R7EjgwZwkabRTTYqNxMOeZ4prJYChaYgs0UX7XNhTV/g
ctLG0EncJH72oi/SXZa3Z3mCDO8mTPrq0yWRMDeWjqDSju3WwTHEYZPsYDqnjOAzLmpMDsZwmGVd
puM7mzRoW7gthjTHHQFhDmGAjFrntkh5mroaJrx7G4VHDFHmvPRY1h1WOweEPbr7QoD2LUplNcTB
1omnpS+HX9IJRkU5DItYy9AA0uG+auqLKoluXmbgDNMx1r7lXCYT/a0yvhEtI3ZJPX6ma8yANBS8
uH1OSWAYSItJgukh0uEgpBb8/PqzOajn1mD0q1TLbgGJzg11ek6Q4JvBGxbkp2MGZ+ywbpByROMV
M6n91B02Dgh6HSnL4Cqes86dw3AK567brOWUqA+XoA7sCyNBOiIkeBULX5+5vkrtQb5h3WKNjezP
IX5SIFM6r6YWdXifzH1lnlVYMHEVQ5vVbjWcsHnLdtDRxkyIgLCVmQ79oGDcNIsM0qmkU4HWgtWx
D0jYcMq/JM/wLIiMbaNDEwakoPVM6uVy7pXvy+sA0cQZ6euMaYz6E7ncXoTYG9uPkpJaprzFToY1
fBKMIFV+fCBi8N5P9rreflGCqpP5AvgcxkqbQQ+JGMxUUe/aMr/wHBdqahB8RTCE7sFOyIhvr6Ea
ufLMpI+EiNDaOK0KqZvV/C0vFR5RezfZNfy+lGziuNc3uWnsa0/dxQgznlCPWU98AOFygnH3mGQV
N9naJA4YVnQwuuSm0qPjWMXB0k7ibRF+NjwG2XRxiGrCqJgQGyXax/KjncchgznZqScBFD8APlfq
2i52PzljOG6KUjwMtBpJiuXLpkuMWgsHAm0z5OeEgqiLBkbBjMBYFJZERKsyiSkVWrpV1N6c55r8
q6V8SnvOvrUxMi7rMhYfKvdWf9Ok5Dn514FKHgG0hzNGJfho7PHwB65If5oVXnsNcu5OTZMQg08P
YiEYPgP+azGUuAa8SHU5Tfl+Ch1j0STUYhh454waIZNgix3p5ZHtiJt0Ysqtq2mKepZyKvZm4Las
FyyYYxq0C99ZB2HJ8GiSrWzTNJYmuz75UlQGSns9Ybmf57FCNJzFsXUkdm7jZwQCalUkD1AFOTLl
V2b2igXRKi1jEQBueBTKcYBFWZntmWfBr/PyQXr5U0yp2cOAArTsW8T+sau6uQiDHWlZAW7vHDAv
dCnDOYau2c/K0LeXLRMzmkW1yADoDYmq+7YS4Qx/0yw6Sw1zZtYmDCNWJDJ3H/qBx6VrldumEXdW
CYOtWJvj3dAiSqRach9ShpsJaSShB37C4+lBoU7mFJkXlm5ghUoWiqXcloGADC7bq4n4BIroOcp1
Znf0J0j0jBrr42fbDRZslJbort04Jqw+49g7DeFT18YW+YAO0/5YruqvmlrCsSfUzUWBjSsUQUqY
YW1TpNTxFW3eS9r5uzjE3JcY6W1jMIgftO21PB6lSLy6et64wCf0dp0NbD4dp62wK899j+E+n6jq
iQU36KYvUaD3i5Yy7ZT5w08qoKPzIFL3BU2dtld7OrRuslHYdpldvKgD2G1jKBDEmEQsRPM0xTe1
poBgd9meRHfmpEp4PoW4DVPbRgDlHRscpg0byDRBmILh5hexzxh3g55faBrIKDgHh7KH+pGh9svc
CYbuWb0QQubjkJ1PCltlix/Mr3gILZTppuEhzFL/DqHjUmtoxYbjeDYBy1kobsjgRyTF5ZEIQbah
GdkwjzAz4KQ55OlM4cFpmLlXCVid64Peod5gfQuwGJQcHhwZODfUsOMitzOXpB0StySD6awJEbry
w5VC5kwejTNhVeq6IM3O5Kc0yng7XBq3ig5c4cVo+n/Gyfz9G5FGYzlB2rzOvfjmyP4efPESqnDI
/9pv+pEiIb/M7xd6k5XxkCM3VCRv+Hgw37icJVb4TVLGy5Vecjr+3RWSe76t9hHztKGfmBqLGWhg
xDZhaVijadf4339Z1U5USwgOHLrtaK6JNZkv9+oG/f7J9091+zYf5K/9njef/0/TQhB+bT7y/+Ye
/HKNV/fAPLF1wV2Aeu1iwP7lHtgnumO5tu7Qw7aZmHfwiH+sm8DP79tn+jZL8POJ+v05+NN7oLsn
woJazIC35mJDlwkor58D60Q3bMugkBeWMA3rwz0IurD4yO97DoScBkDRtAyc8C78rl/vgXBUQ3eI
ev8RLPOxngNDdd79IBgqUTg0XwUIaZOsQplB8vpBME64QZrOaKWsHVyLUIOPdRNUxzLfvSIYJ4au
C1tVdcv4Pvvx6iY4Jy4sNGGqwPiE4Tjat1X4Ay2LOjKzeO/roJ24Fu+CKlhjtd+XBI23RfDWmZrD
+AzL5kd7EmDCCNf9/7AqCLn0Mx1GLozG/715IVg3dUKjXsZmuFty7/ho74Nm/Do/9SenhD/dHVgU
XJY9m3dB5+fN0/XmHnBKsC3LsRlgMoAdgkf9aDeBNev9b4Om2WSTacxI8bdf10X9xMEdRFKWxngo
0/If7Q7Il4El6513QbdPTH7OFrkqBj9wLvdqWVSNE0CIdPZ0Rtpcy7Y/3EGJoLPvJ5e/flJiLpAH
HJnWZkzOYCiJ7/L1TVBPeDgc2uQGpyVYIx/tQcAa7rx7TbQoC/AtmERYgeSgbHh7D/QTtkUinHni
bLaIj3cTNB7eb0fYdzwIgkWRYwIvA9UDjohfFkXmR8mRc1yL4sFl+fxwOwOZhu8tGwxxwkPOQVAj
mEeXx4C3D4JxwimaeBudF0Y+Dx9uY9CE9v0I+44HQac4cjRVZ1bYAUfo8F2+XhH0E5VdUR4YBZSJ
lwPExzoiAKaSIYx8qHfcBJMCkp+04KyoMn0tzwCvboJ94sqxYpX60oaa6H7EvYEl+703QT9hjvtn
/aj/ukGqPAkmRwjuhW7JQ8SH2xzkWf+9N4ESETGFtYA8ddZ//e2ToKqcmG04D5bGcBQj+R9uXdQ5
5b33oGSYJxZSkm3qJv4AHWXtzevATXCon3kMdGptKu2P9yT8C+zCf1w2cBPQi+QjwC7xLVb31Zrg
UjWQwkuLhiKTUvs/KaP/F7X2T6l2FjDN/CLShk/1iyb2TaP8f/6GH+vh7xf4Lk6ePf7j7yxpP+kP
L7/xQL7xt0s//cw7/ueb0upFQH31iz8E1dd//Ps3+PuX/pcf6sd/XIdP1X31EIwv3+74/WN+42T8
8bVqpyl8rR+/lEX/80F+S2X+uSP8u+ue3tdhEj4gY7++9Dc97r3Xnt0n98z/vrnyN7Xz/VdOi/vs
lyu/HIjee2V8Hkl4r+zz9B7+6+t78qKk/PgP8jH5azd8WYVtEioyB3sK7/+2kv/29ut8O+K/9xu5
oEvQpj8+78uzjurHCe/dFw5J0vzlI39T7d595W8smPHHZ3z50N9Wsvde+lK+V0/16yt/Pzy+98q7
8OkxhcT45tLfjmTvvfQfxa/PxvfK570XPrT1w3325j7TIpIHqHdfuZJXyHLlj6TJ//bHY+g//bio
/Gl+L+Hf+1U+p78uK98l0/de+M/T6X9uBn/trb/EWVS/uRXf5f53f+L7JHn62+N//ZEDO3l9q7/3
1t57/evwIUzePCk/tah3X1pyn35ZxH+qvv/+4v9qf/3Z2fx91/3R1fxXf+ztkUL+jofk6b76538D
AAD//w==</cx:binary>
              </cx:geoCache>
            </cx:geography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B69D2-EEC1-44A5-AF50-313E933E588A}" type="datetimeFigureOut">
              <a:rPr lang="it-IT" smtClean="0"/>
              <a:t>24/06/2021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5983A-2871-40B4-A49D-60266996DF2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527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26FE-37E2-4771-BB7B-9B43934108AA}" type="datetime1">
              <a:rPr lang="it-IT" smtClean="0"/>
              <a:t>24/06/2021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053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A1EE-017D-46B5-B40E-5ECE1BD3DD3C}" type="datetime1">
              <a:rPr lang="it-IT" smtClean="0"/>
              <a:t>24/06/2021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8737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FEFB-C043-49E3-AE5A-9E7603F08556}" type="datetime1">
              <a:rPr lang="it-IT" smtClean="0"/>
              <a:t>24/06/2021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13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4350-6D11-45E6-8580-7FBB06557293}" type="datetime1">
              <a:rPr lang="it-IT" smtClean="0"/>
              <a:t>24/06/2021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650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CB73D-46E5-4E43-A5B0-4556E285EE72}" type="datetime1">
              <a:rPr lang="it-IT" smtClean="0"/>
              <a:t>24/06/2021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73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A348E-A6E6-4CC1-B254-865B2C470F2E}" type="datetime1">
              <a:rPr lang="it-IT" smtClean="0"/>
              <a:t>24/06/2021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2281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14EF9-D1A8-44C4-BD30-0C00B6DE2443}" type="datetime1">
              <a:rPr lang="it-IT" smtClean="0"/>
              <a:t>24/06/2021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058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F3C2-D3E7-4015-99C6-4583B31142ED}" type="datetime1">
              <a:rPr lang="it-IT" smtClean="0"/>
              <a:t>24/06/2021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7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CA82-AAD4-40C2-BA29-BF1A68B848D4}" type="datetime1">
              <a:rPr lang="it-IT" smtClean="0"/>
              <a:t>24/06/2021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30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4EA8-FE49-46E7-ABA4-BFB6903868B9}" type="datetime1">
              <a:rPr lang="it-IT" smtClean="0"/>
              <a:t>24/06/2021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783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11B1-1DBA-4027-86BB-37C835353E05}" type="datetime1">
              <a:rPr lang="it-IT" smtClean="0"/>
              <a:t>24/06/2021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‹N›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0081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it-IT" smtClean="0"/>
              <a:pPr marL="25400">
                <a:lnSpc>
                  <a:spcPts val="1240"/>
                </a:lnSpc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7176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E4D1E-3EA8-49B3-980A-885F09F2BADA}" type="datetime1">
              <a:rPr lang="it-IT" smtClean="0"/>
              <a:t>24/06/2021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‹N›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337A4-44BF-4B87-AECD-E2D275698A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181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jp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36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B315466-F418-40A3-A979-C827BB32D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8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10">
            <a:extLst>
              <a:ext uri="{FF2B5EF4-FFF2-40B4-BE49-F238E27FC236}">
                <a16:creationId xmlns:a16="http://schemas.microsoft.com/office/drawing/2014/main" id="{56EC79B0-936B-473E-A4DC-29EE12F1B286}"/>
              </a:ext>
            </a:extLst>
          </p:cNvPr>
          <p:cNvSpPr txBox="1"/>
          <p:nvPr/>
        </p:nvSpPr>
        <p:spPr>
          <a:xfrm>
            <a:off x="9223334" y="3738880"/>
            <a:ext cx="2816266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30"/>
              </a:spcBef>
              <a:tabLst>
                <a:tab pos="191135" algn="l"/>
              </a:tabLst>
            </a:pP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Qualificazione del 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personale</a:t>
            </a:r>
            <a:endParaRPr lang="it-IT" sz="1400" dirty="0">
              <a:latin typeface="Century Gothic" panose="020B0502020202020204" pitchFamily="34" charset="0"/>
              <a:cs typeface="Calibri"/>
            </a:endParaRPr>
          </a:p>
          <a:p>
            <a:pPr marL="12700">
              <a:tabLst>
                <a:tab pos="191135" algn="l"/>
              </a:tabLst>
            </a:pP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Condivisione di </a:t>
            </a:r>
            <a:r>
              <a:rPr lang="it-IT" sz="1400" spc="-15" dirty="0">
                <a:latin typeface="Century Gothic" panose="020B0502020202020204" pitchFamily="34" charset="0"/>
                <a:cs typeface="Calibri"/>
              </a:rPr>
              <a:t>progetti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e</a:t>
            </a:r>
            <a:r>
              <a:rPr lang="it-IT" sz="1400" spc="15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risultati</a:t>
            </a:r>
            <a:endParaRPr lang="it-IT" sz="1400" dirty="0">
              <a:latin typeface="Century Gothic" panose="020B0502020202020204" pitchFamily="34" charset="0"/>
              <a:cs typeface="Calibri"/>
            </a:endParaRPr>
          </a:p>
          <a:p>
            <a:pPr marL="12700">
              <a:tabLst>
                <a:tab pos="191135" algn="l"/>
              </a:tabLst>
            </a:pPr>
            <a:r>
              <a:rPr lang="it-IT" sz="1400" spc="-15" dirty="0">
                <a:latin typeface="Century Gothic" panose="020B0502020202020204" pitchFamily="34" charset="0"/>
                <a:cs typeface="Calibri"/>
              </a:rPr>
              <a:t>Welfare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e</a:t>
            </a:r>
            <a:r>
              <a:rPr lang="it-IT" sz="1400" spc="30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sicurezza</a:t>
            </a:r>
            <a:endParaRPr lang="it-IT" sz="14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D7CB943-855E-4750-A256-2AC3F3FFFE82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object 2"/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33498" y="143166"/>
            <a:ext cx="7823835" cy="4006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dirty="0">
                <a:solidFill>
                  <a:schemeClr val="bg1"/>
                </a:solidFill>
                <a:latin typeface="+mn-lt"/>
              </a:rPr>
              <a:t>Le </a:t>
            </a:r>
            <a:r>
              <a:rPr lang="it-IT" sz="2800" dirty="0">
                <a:solidFill>
                  <a:schemeClr val="bg1"/>
                </a:solidFill>
                <a:latin typeface="+mn-lt"/>
              </a:rPr>
              <a:t>imprese coesive</a:t>
            </a:r>
            <a:endParaRPr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34626" y="2418219"/>
            <a:ext cx="1733416" cy="723853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56515" marR="5080" indent="-44450" algn="ctr">
              <a:lnSpc>
                <a:spcPts val="2640"/>
              </a:lnSpc>
              <a:spcBef>
                <a:spcPts val="385"/>
              </a:spcBef>
            </a:pPr>
            <a:r>
              <a:rPr sz="2800" dirty="0">
                <a:solidFill>
                  <a:srgbClr val="E66760"/>
                </a:solidFill>
                <a:latin typeface="Century Gothic" panose="020B0502020202020204" pitchFamily="34" charset="0"/>
                <a:cs typeface="Calibri"/>
              </a:rPr>
              <a:t>Imp</a:t>
            </a:r>
            <a:r>
              <a:rPr sz="2800" spc="-30" dirty="0">
                <a:solidFill>
                  <a:srgbClr val="E66760"/>
                </a:solidFill>
                <a:latin typeface="Century Gothic" panose="020B0502020202020204" pitchFamily="34" charset="0"/>
                <a:cs typeface="Calibri"/>
              </a:rPr>
              <a:t>r</a:t>
            </a:r>
            <a:r>
              <a:rPr sz="2800" spc="-5" dirty="0">
                <a:solidFill>
                  <a:srgbClr val="E66760"/>
                </a:solidFill>
                <a:latin typeface="Century Gothic" panose="020B0502020202020204" pitchFamily="34" charset="0"/>
                <a:cs typeface="Calibri"/>
              </a:rPr>
              <a:t>ese  coesive</a:t>
            </a:r>
            <a:endParaRPr sz="2800" dirty="0">
              <a:solidFill>
                <a:srgbClr val="E66760"/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1161" y="1234200"/>
            <a:ext cx="1230677" cy="59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Scuola</a:t>
            </a:r>
          </a:p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Università </a:t>
            </a:r>
          </a:p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e ricerca</a:t>
            </a:r>
            <a:endParaRPr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E91FFF3D-33D1-4CC4-96ED-389EE1DE9A7A}"/>
              </a:ext>
            </a:extLst>
          </p:cNvPr>
          <p:cNvSpPr txBox="1"/>
          <p:nvPr/>
        </p:nvSpPr>
        <p:spPr>
          <a:xfrm>
            <a:off x="7898068" y="1392769"/>
            <a:ext cx="110774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Imprese</a:t>
            </a:r>
          </a:p>
        </p:txBody>
      </p:sp>
      <p:sp>
        <p:nvSpPr>
          <p:cNvPr id="25" name="object 10">
            <a:extLst>
              <a:ext uri="{FF2B5EF4-FFF2-40B4-BE49-F238E27FC236}">
                <a16:creationId xmlns:a16="http://schemas.microsoft.com/office/drawing/2014/main" id="{708F4B61-5C7D-4E5F-9DDB-84C080BE365C}"/>
              </a:ext>
            </a:extLst>
          </p:cNvPr>
          <p:cNvSpPr txBox="1"/>
          <p:nvPr/>
        </p:nvSpPr>
        <p:spPr>
          <a:xfrm>
            <a:off x="7837478" y="2600751"/>
            <a:ext cx="1207770" cy="59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Banche </a:t>
            </a:r>
          </a:p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e istituzioni</a:t>
            </a:r>
          </a:p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finanziarie</a:t>
            </a:r>
          </a:p>
        </p:txBody>
      </p:sp>
      <p:sp>
        <p:nvSpPr>
          <p:cNvPr id="26" name="object 10">
            <a:extLst>
              <a:ext uri="{FF2B5EF4-FFF2-40B4-BE49-F238E27FC236}">
                <a16:creationId xmlns:a16="http://schemas.microsoft.com/office/drawing/2014/main" id="{2B17C925-0E14-4F3D-B3C9-205CCBB4B428}"/>
              </a:ext>
            </a:extLst>
          </p:cNvPr>
          <p:cNvSpPr txBox="1"/>
          <p:nvPr/>
        </p:nvSpPr>
        <p:spPr>
          <a:xfrm>
            <a:off x="7898069" y="4252736"/>
            <a:ext cx="1232118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Lavoratori </a:t>
            </a:r>
          </a:p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e famiglie</a:t>
            </a: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0B343941-7395-481D-90E4-884E086E14D3}"/>
              </a:ext>
            </a:extLst>
          </p:cNvPr>
          <p:cNvSpPr txBox="1"/>
          <p:nvPr/>
        </p:nvSpPr>
        <p:spPr>
          <a:xfrm>
            <a:off x="7846835" y="5492546"/>
            <a:ext cx="13496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1113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Non profit e comunità</a:t>
            </a:r>
          </a:p>
        </p:txBody>
      </p:sp>
      <p:sp>
        <p:nvSpPr>
          <p:cNvPr id="29" name="object 10">
            <a:extLst>
              <a:ext uri="{FF2B5EF4-FFF2-40B4-BE49-F238E27FC236}">
                <a16:creationId xmlns:a16="http://schemas.microsoft.com/office/drawing/2014/main" id="{9138F5D9-1315-4710-8ED9-5D7E6E5D1DF2}"/>
              </a:ext>
            </a:extLst>
          </p:cNvPr>
          <p:cNvSpPr txBox="1"/>
          <p:nvPr/>
        </p:nvSpPr>
        <p:spPr>
          <a:xfrm>
            <a:off x="3321463" y="5574833"/>
            <a:ext cx="1162308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Associazioni</a:t>
            </a:r>
          </a:p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di categoria</a:t>
            </a:r>
          </a:p>
        </p:txBody>
      </p:sp>
      <p:sp>
        <p:nvSpPr>
          <p:cNvPr id="30" name="object 10">
            <a:extLst>
              <a:ext uri="{FF2B5EF4-FFF2-40B4-BE49-F238E27FC236}">
                <a16:creationId xmlns:a16="http://schemas.microsoft.com/office/drawing/2014/main" id="{F9F36876-DB95-4839-AEFA-31C4625268FD}"/>
              </a:ext>
            </a:extLst>
          </p:cNvPr>
          <p:cNvSpPr txBox="1"/>
          <p:nvPr/>
        </p:nvSpPr>
        <p:spPr>
          <a:xfrm>
            <a:off x="3282589" y="4101800"/>
            <a:ext cx="1162308" cy="59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Istituzioni </a:t>
            </a:r>
          </a:p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ed </a:t>
            </a:r>
          </a:p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Enti Locali</a:t>
            </a:r>
          </a:p>
        </p:txBody>
      </p:sp>
      <p:sp>
        <p:nvSpPr>
          <p:cNvPr id="31" name="object 10">
            <a:extLst>
              <a:ext uri="{FF2B5EF4-FFF2-40B4-BE49-F238E27FC236}">
                <a16:creationId xmlns:a16="http://schemas.microsoft.com/office/drawing/2014/main" id="{1ED19322-D573-4120-B36C-6E4B96FCC54B}"/>
              </a:ext>
            </a:extLst>
          </p:cNvPr>
          <p:cNvSpPr txBox="1"/>
          <p:nvPr/>
        </p:nvSpPr>
        <p:spPr>
          <a:xfrm>
            <a:off x="3358789" y="2633518"/>
            <a:ext cx="1162308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Clienti</a:t>
            </a:r>
          </a:p>
          <a:p>
            <a:pPr marL="274320" marR="5080" indent="-262255" algn="ctr">
              <a:spcBef>
                <a:spcPts val="100"/>
              </a:spcBef>
            </a:pPr>
            <a:r>
              <a:rPr lang="it-IT" sz="12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community</a:t>
            </a: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4BDBEF05-6F87-4353-A172-9897E8223E4A}"/>
              </a:ext>
            </a:extLst>
          </p:cNvPr>
          <p:cNvCxnSpPr>
            <a:cxnSpLocks/>
          </p:cNvCxnSpPr>
          <p:nvPr/>
        </p:nvCxnSpPr>
        <p:spPr>
          <a:xfrm>
            <a:off x="9176760" y="3733572"/>
            <a:ext cx="0" cy="691105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Connettore diritto 44">
            <a:extLst>
              <a:ext uri="{FF2B5EF4-FFF2-40B4-BE49-F238E27FC236}">
                <a16:creationId xmlns:a16="http://schemas.microsoft.com/office/drawing/2014/main" id="{B6C22E1C-6A93-48D4-8686-E4979FDAD967}"/>
              </a:ext>
            </a:extLst>
          </p:cNvPr>
          <p:cNvCxnSpPr>
            <a:cxnSpLocks/>
          </p:cNvCxnSpPr>
          <p:nvPr/>
        </p:nvCxnSpPr>
        <p:spPr>
          <a:xfrm>
            <a:off x="9024360" y="4079124"/>
            <a:ext cx="152400" cy="0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9" name="object 10">
            <a:extLst>
              <a:ext uri="{FF2B5EF4-FFF2-40B4-BE49-F238E27FC236}">
                <a16:creationId xmlns:a16="http://schemas.microsoft.com/office/drawing/2014/main" id="{A9EA0FD3-BDC0-400B-B228-B756112A198A}"/>
              </a:ext>
            </a:extLst>
          </p:cNvPr>
          <p:cNvSpPr txBox="1"/>
          <p:nvPr/>
        </p:nvSpPr>
        <p:spPr>
          <a:xfrm>
            <a:off x="9228336" y="2637567"/>
            <a:ext cx="271988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25"/>
              </a:spcBef>
              <a:tabLst>
                <a:tab pos="195580" algn="l"/>
              </a:tabLst>
            </a:pP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Condivisione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di un </a:t>
            </a:r>
            <a:r>
              <a:rPr lang="it-IT" sz="1400" spc="-15" dirty="0">
                <a:latin typeface="Century Gothic" panose="020B0502020202020204" pitchFamily="34" charset="0"/>
                <a:cs typeface="Calibri"/>
              </a:rPr>
              <a:t>percorso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di medio</a:t>
            </a:r>
            <a:r>
              <a:rPr lang="it-IT" sz="1400" spc="40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periodo</a:t>
            </a:r>
            <a:endParaRPr lang="it-IT" sz="14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50" name="object 10">
            <a:extLst>
              <a:ext uri="{FF2B5EF4-FFF2-40B4-BE49-F238E27FC236}">
                <a16:creationId xmlns:a16="http://schemas.microsoft.com/office/drawing/2014/main" id="{24DD615E-CF8C-471C-BBE8-C0302AC390F1}"/>
              </a:ext>
            </a:extLst>
          </p:cNvPr>
          <p:cNvSpPr txBox="1"/>
          <p:nvPr/>
        </p:nvSpPr>
        <p:spPr>
          <a:xfrm>
            <a:off x="9247721" y="909803"/>
            <a:ext cx="2791879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30"/>
              </a:spcBef>
              <a:tabLst>
                <a:tab pos="191135" algn="l"/>
              </a:tabLst>
            </a:pP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Partnership basate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su condivisione di mezzi e di fini</a:t>
            </a:r>
            <a:endParaRPr lang="it-IT" sz="1400" dirty="0">
              <a:latin typeface="Century Gothic" panose="020B0502020202020204" pitchFamily="34" charset="0"/>
              <a:cs typeface="Calibri"/>
            </a:endParaRPr>
          </a:p>
          <a:p>
            <a:pPr marL="12700">
              <a:tabLst>
                <a:tab pos="191135" algn="l"/>
              </a:tabLst>
            </a:pP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Partecipazione a </a:t>
            </a:r>
            <a:r>
              <a:rPr lang="it-IT" sz="1400" spc="-15" dirty="0">
                <a:latin typeface="Century Gothic" panose="020B0502020202020204" pitchFamily="34" charset="0"/>
                <a:cs typeface="Calibri"/>
              </a:rPr>
              <a:t>reti</a:t>
            </a:r>
            <a:r>
              <a:rPr lang="it-IT" sz="1400" spc="5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lunghe</a:t>
            </a:r>
            <a:endParaRPr lang="it-IT" sz="14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51" name="object 10">
            <a:extLst>
              <a:ext uri="{FF2B5EF4-FFF2-40B4-BE49-F238E27FC236}">
                <a16:creationId xmlns:a16="http://schemas.microsoft.com/office/drawing/2014/main" id="{91AFA276-AC6A-4FE0-8E0A-C1F55E2B7075}"/>
              </a:ext>
            </a:extLst>
          </p:cNvPr>
          <p:cNvSpPr txBox="1"/>
          <p:nvPr/>
        </p:nvSpPr>
        <p:spPr>
          <a:xfrm>
            <a:off x="9261872" y="5024971"/>
            <a:ext cx="273919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30"/>
              </a:spcBef>
              <a:tabLst>
                <a:tab pos="191135" algn="l"/>
              </a:tabLst>
            </a:pP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Collaborazione con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associazioni di 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volontariato, culturali,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ambientali, religiose, 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sportive,</a:t>
            </a:r>
            <a:r>
              <a:rPr lang="it-IT" sz="1400" spc="130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15" dirty="0">
                <a:latin typeface="Century Gothic" panose="020B0502020202020204" pitchFamily="34" charset="0"/>
                <a:cs typeface="Calibri"/>
              </a:rPr>
              <a:t>etc.</a:t>
            </a:r>
            <a:endParaRPr lang="it-IT" sz="14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52" name="object 10">
            <a:extLst>
              <a:ext uri="{FF2B5EF4-FFF2-40B4-BE49-F238E27FC236}">
                <a16:creationId xmlns:a16="http://schemas.microsoft.com/office/drawing/2014/main" id="{A427D43E-3ACC-45B6-AFBB-77033A3A02FE}"/>
              </a:ext>
            </a:extLst>
          </p:cNvPr>
          <p:cNvSpPr txBox="1"/>
          <p:nvPr/>
        </p:nvSpPr>
        <p:spPr>
          <a:xfrm>
            <a:off x="-84025" y="5108588"/>
            <a:ext cx="3235689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spcBef>
                <a:spcPts val="30"/>
              </a:spcBef>
              <a:tabLst>
                <a:tab pos="195580" algn="l"/>
              </a:tabLst>
            </a:pPr>
            <a:r>
              <a:rPr lang="it-IT" sz="1400" spc="-5" dirty="0">
                <a:cs typeface="Calibri"/>
              </a:rPr>
              <a:t>Partecipazione </a:t>
            </a:r>
            <a:r>
              <a:rPr lang="it-IT" sz="1400" spc="-15" dirty="0">
                <a:cs typeface="Calibri"/>
              </a:rPr>
              <a:t>attiva </a:t>
            </a:r>
            <a:r>
              <a:rPr lang="it-IT" sz="1400" spc="-5" dirty="0">
                <a:cs typeface="Calibri"/>
              </a:rPr>
              <a:t>al mondo associativo su </a:t>
            </a:r>
            <a:r>
              <a:rPr lang="it-IT" sz="1400" spc="-10" dirty="0">
                <a:cs typeface="Calibri"/>
              </a:rPr>
              <a:t>tematiche economiche, </a:t>
            </a:r>
            <a:r>
              <a:rPr lang="it-IT" sz="1400" spc="-5" dirty="0">
                <a:cs typeface="Calibri"/>
              </a:rPr>
              <a:t>sociali e</a:t>
            </a:r>
            <a:r>
              <a:rPr lang="it-IT" sz="1400" spc="60" dirty="0">
                <a:cs typeface="Calibri"/>
              </a:rPr>
              <a:t> </a:t>
            </a:r>
            <a:r>
              <a:rPr lang="it-IT" sz="1400" spc="-5" dirty="0">
                <a:cs typeface="Calibri"/>
              </a:rPr>
              <a:t>Ambientali</a:t>
            </a:r>
            <a:endParaRPr lang="it-IT" sz="1400" dirty="0">
              <a:cs typeface="Calibri"/>
            </a:endParaRPr>
          </a:p>
        </p:txBody>
      </p:sp>
      <p:sp>
        <p:nvSpPr>
          <p:cNvPr id="53" name="object 10">
            <a:extLst>
              <a:ext uri="{FF2B5EF4-FFF2-40B4-BE49-F238E27FC236}">
                <a16:creationId xmlns:a16="http://schemas.microsoft.com/office/drawing/2014/main" id="{FCFC74DC-C709-497D-9B49-CD7BBF7B2AB3}"/>
              </a:ext>
            </a:extLst>
          </p:cNvPr>
          <p:cNvSpPr txBox="1"/>
          <p:nvPr/>
        </p:nvSpPr>
        <p:spPr>
          <a:xfrm>
            <a:off x="346745" y="2329566"/>
            <a:ext cx="277848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spcBef>
                <a:spcPts val="30"/>
              </a:spcBef>
              <a:tabLst>
                <a:tab pos="191135" algn="l"/>
              </a:tabLst>
            </a:pP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Co-progettazione di beni e servizi</a:t>
            </a:r>
          </a:p>
        </p:txBody>
      </p:sp>
      <p:sp>
        <p:nvSpPr>
          <p:cNvPr id="54" name="object 10">
            <a:extLst>
              <a:ext uri="{FF2B5EF4-FFF2-40B4-BE49-F238E27FC236}">
                <a16:creationId xmlns:a16="http://schemas.microsoft.com/office/drawing/2014/main" id="{8396AB07-7D74-496C-A988-294B5040719E}"/>
              </a:ext>
            </a:extLst>
          </p:cNvPr>
          <p:cNvSpPr txBox="1"/>
          <p:nvPr/>
        </p:nvSpPr>
        <p:spPr>
          <a:xfrm>
            <a:off x="304800" y="3805276"/>
            <a:ext cx="2816266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spcBef>
                <a:spcPts val="30"/>
              </a:spcBef>
              <a:tabLst>
                <a:tab pos="195580" algn="l"/>
              </a:tabLst>
            </a:pP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Partecipazione a iniziative per 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sviluppo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territoriale, ambientale e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sociale</a:t>
            </a:r>
            <a:endParaRPr lang="it-IT" sz="14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55" name="object 10">
            <a:extLst>
              <a:ext uri="{FF2B5EF4-FFF2-40B4-BE49-F238E27FC236}">
                <a16:creationId xmlns:a16="http://schemas.microsoft.com/office/drawing/2014/main" id="{91BCBA55-86AB-4F9D-AFC2-C28F205CBB5A}"/>
              </a:ext>
            </a:extLst>
          </p:cNvPr>
          <p:cNvSpPr txBox="1"/>
          <p:nvPr/>
        </p:nvSpPr>
        <p:spPr>
          <a:xfrm>
            <a:off x="342577" y="897065"/>
            <a:ext cx="2778489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spcBef>
                <a:spcPts val="30"/>
              </a:spcBef>
              <a:tabLst>
                <a:tab pos="191135" algn="l"/>
              </a:tabLst>
            </a:pP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Iniziative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di 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alternanza</a:t>
            </a:r>
            <a:r>
              <a:rPr lang="it-IT" sz="1400" spc="-25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scuola-lavoro</a:t>
            </a:r>
            <a:endParaRPr lang="it-IT" sz="1400" dirty="0">
              <a:latin typeface="Century Gothic" panose="020B0502020202020204" pitchFamily="34" charset="0"/>
              <a:cs typeface="Calibri"/>
            </a:endParaRPr>
          </a:p>
          <a:p>
            <a:pPr marL="12700" algn="r">
              <a:tabLst>
                <a:tab pos="191135" algn="l"/>
              </a:tabLst>
            </a:pP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Open </a:t>
            </a:r>
            <a:r>
              <a:rPr lang="it-IT" sz="1400" spc="-10" dirty="0" err="1">
                <a:latin typeface="Century Gothic" panose="020B0502020202020204" pitchFamily="34" charset="0"/>
                <a:cs typeface="Calibri"/>
              </a:rPr>
              <a:t>innovation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5" dirty="0">
                <a:latin typeface="Century Gothic" panose="020B0502020202020204" pitchFamily="34" charset="0"/>
                <a:cs typeface="Calibri"/>
              </a:rPr>
              <a:t>e </a:t>
            </a:r>
            <a:r>
              <a:rPr lang="it-IT" sz="1400" spc="-15" dirty="0">
                <a:latin typeface="Century Gothic" panose="020B0502020202020204" pitchFamily="34" charset="0"/>
                <a:cs typeface="Calibri"/>
              </a:rPr>
              <a:t>ricerca</a:t>
            </a:r>
            <a:r>
              <a:rPr lang="it-IT" sz="1400" spc="50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10" dirty="0">
                <a:latin typeface="Century Gothic" panose="020B0502020202020204" pitchFamily="34" charset="0"/>
                <a:cs typeface="Calibri"/>
              </a:rPr>
              <a:t>congiunta</a:t>
            </a:r>
          </a:p>
        </p:txBody>
      </p:sp>
      <p:cxnSp>
        <p:nvCxnSpPr>
          <p:cNvPr id="60" name="Connettore diritto 59">
            <a:extLst>
              <a:ext uri="{FF2B5EF4-FFF2-40B4-BE49-F238E27FC236}">
                <a16:creationId xmlns:a16="http://schemas.microsoft.com/office/drawing/2014/main" id="{AE11A7F9-46C9-448C-97E8-0A4F798031F6}"/>
              </a:ext>
            </a:extLst>
          </p:cNvPr>
          <p:cNvCxnSpPr>
            <a:cxnSpLocks/>
          </p:cNvCxnSpPr>
          <p:nvPr/>
        </p:nvCxnSpPr>
        <p:spPr>
          <a:xfrm>
            <a:off x="9158218" y="909803"/>
            <a:ext cx="0" cy="691105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Connettore diritto 60">
            <a:extLst>
              <a:ext uri="{FF2B5EF4-FFF2-40B4-BE49-F238E27FC236}">
                <a16:creationId xmlns:a16="http://schemas.microsoft.com/office/drawing/2014/main" id="{9C33C47E-CF4D-4A8B-B24D-68F7D3A0930C}"/>
              </a:ext>
            </a:extLst>
          </p:cNvPr>
          <p:cNvCxnSpPr>
            <a:cxnSpLocks/>
          </p:cNvCxnSpPr>
          <p:nvPr/>
        </p:nvCxnSpPr>
        <p:spPr>
          <a:xfrm>
            <a:off x="9005818" y="1255355"/>
            <a:ext cx="152400" cy="0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22B21ADB-B753-49CB-A437-E4FC735DAB76}"/>
              </a:ext>
            </a:extLst>
          </p:cNvPr>
          <p:cNvCxnSpPr>
            <a:cxnSpLocks/>
          </p:cNvCxnSpPr>
          <p:nvPr/>
        </p:nvCxnSpPr>
        <p:spPr>
          <a:xfrm flipH="1">
            <a:off x="3216600" y="937008"/>
            <a:ext cx="174" cy="758417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Connettore diritto 62">
            <a:extLst>
              <a:ext uri="{FF2B5EF4-FFF2-40B4-BE49-F238E27FC236}">
                <a16:creationId xmlns:a16="http://schemas.microsoft.com/office/drawing/2014/main" id="{97F92B59-BDDB-4769-A2B2-104B9BE1E163}"/>
              </a:ext>
            </a:extLst>
          </p:cNvPr>
          <p:cNvCxnSpPr>
            <a:cxnSpLocks/>
          </p:cNvCxnSpPr>
          <p:nvPr/>
        </p:nvCxnSpPr>
        <p:spPr>
          <a:xfrm>
            <a:off x="3229794" y="1257561"/>
            <a:ext cx="152400" cy="0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Connettore diritto 63">
            <a:extLst>
              <a:ext uri="{FF2B5EF4-FFF2-40B4-BE49-F238E27FC236}">
                <a16:creationId xmlns:a16="http://schemas.microsoft.com/office/drawing/2014/main" id="{DFA08C46-9B69-4F1D-AFD7-CE296BC6FA99}"/>
              </a:ext>
            </a:extLst>
          </p:cNvPr>
          <p:cNvCxnSpPr>
            <a:cxnSpLocks/>
          </p:cNvCxnSpPr>
          <p:nvPr/>
        </p:nvCxnSpPr>
        <p:spPr>
          <a:xfrm>
            <a:off x="3200400" y="2066681"/>
            <a:ext cx="0" cy="830305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Connettore diritto 64">
            <a:extLst>
              <a:ext uri="{FF2B5EF4-FFF2-40B4-BE49-F238E27FC236}">
                <a16:creationId xmlns:a16="http://schemas.microsoft.com/office/drawing/2014/main" id="{C26F24D3-9A06-4DBF-9AEC-5D4C30131582}"/>
              </a:ext>
            </a:extLst>
          </p:cNvPr>
          <p:cNvCxnSpPr>
            <a:cxnSpLocks/>
          </p:cNvCxnSpPr>
          <p:nvPr/>
        </p:nvCxnSpPr>
        <p:spPr>
          <a:xfrm>
            <a:off x="3214214" y="2465943"/>
            <a:ext cx="152400" cy="0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Connettore diritto 65">
            <a:extLst>
              <a:ext uri="{FF2B5EF4-FFF2-40B4-BE49-F238E27FC236}">
                <a16:creationId xmlns:a16="http://schemas.microsoft.com/office/drawing/2014/main" id="{9C8F4B85-762E-42E5-B38D-EF8232078A9E}"/>
              </a:ext>
            </a:extLst>
          </p:cNvPr>
          <p:cNvCxnSpPr>
            <a:cxnSpLocks/>
          </p:cNvCxnSpPr>
          <p:nvPr/>
        </p:nvCxnSpPr>
        <p:spPr>
          <a:xfrm>
            <a:off x="3218541" y="3805276"/>
            <a:ext cx="0" cy="691105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Connettore diritto 66">
            <a:extLst>
              <a:ext uri="{FF2B5EF4-FFF2-40B4-BE49-F238E27FC236}">
                <a16:creationId xmlns:a16="http://schemas.microsoft.com/office/drawing/2014/main" id="{94D8487D-64D9-42A6-9613-6A3A79DF556D}"/>
              </a:ext>
            </a:extLst>
          </p:cNvPr>
          <p:cNvCxnSpPr>
            <a:cxnSpLocks/>
          </p:cNvCxnSpPr>
          <p:nvPr/>
        </p:nvCxnSpPr>
        <p:spPr>
          <a:xfrm>
            <a:off x="3232355" y="4150828"/>
            <a:ext cx="152400" cy="0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Connettore diritto 67">
            <a:extLst>
              <a:ext uri="{FF2B5EF4-FFF2-40B4-BE49-F238E27FC236}">
                <a16:creationId xmlns:a16="http://schemas.microsoft.com/office/drawing/2014/main" id="{21C4349A-BCA5-4F0F-900A-1B979DA4DB0C}"/>
              </a:ext>
            </a:extLst>
          </p:cNvPr>
          <p:cNvCxnSpPr>
            <a:cxnSpLocks/>
          </p:cNvCxnSpPr>
          <p:nvPr/>
        </p:nvCxnSpPr>
        <p:spPr>
          <a:xfrm>
            <a:off x="3214214" y="5097780"/>
            <a:ext cx="0" cy="691105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Connettore diritto 68">
            <a:extLst>
              <a:ext uri="{FF2B5EF4-FFF2-40B4-BE49-F238E27FC236}">
                <a16:creationId xmlns:a16="http://schemas.microsoft.com/office/drawing/2014/main" id="{4CC0F519-AF1E-4146-B301-6C64AF8C1AA3}"/>
              </a:ext>
            </a:extLst>
          </p:cNvPr>
          <p:cNvCxnSpPr>
            <a:cxnSpLocks/>
          </p:cNvCxnSpPr>
          <p:nvPr/>
        </p:nvCxnSpPr>
        <p:spPr>
          <a:xfrm>
            <a:off x="3232758" y="5476889"/>
            <a:ext cx="152400" cy="0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8" name="object 32">
            <a:extLst>
              <a:ext uri="{FF2B5EF4-FFF2-40B4-BE49-F238E27FC236}">
                <a16:creationId xmlns:a16="http://schemas.microsoft.com/office/drawing/2014/main" id="{AB04B33A-463A-4164-95CF-1F1597C11CCA}"/>
              </a:ext>
            </a:extLst>
          </p:cNvPr>
          <p:cNvSpPr txBox="1"/>
          <p:nvPr/>
        </p:nvSpPr>
        <p:spPr>
          <a:xfrm>
            <a:off x="4865748" y="3202506"/>
            <a:ext cx="2829411" cy="10894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lang="it-IT" sz="1400" spc="-5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Indagine </a:t>
            </a:r>
            <a:r>
              <a:rPr lang="it-IT" sz="1400" spc="-1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Unioncamere </a:t>
            </a:r>
            <a:r>
              <a:rPr lang="it-IT" sz="1400" spc="-5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sulle PMI </a:t>
            </a:r>
            <a:r>
              <a:rPr lang="it-IT" sz="1400" spc="-1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manifatturiere con </a:t>
            </a:r>
            <a:r>
              <a:rPr lang="it-IT" sz="1400" spc="-5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un </a:t>
            </a:r>
            <a:r>
              <a:rPr lang="it-IT" sz="1400" spc="-15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numero </a:t>
            </a:r>
            <a:r>
              <a:rPr lang="it-IT" sz="1400" spc="-5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di </a:t>
            </a:r>
            <a:r>
              <a:rPr lang="it-IT" sz="1400" spc="-1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addetti </a:t>
            </a:r>
            <a:r>
              <a:rPr lang="it-IT" sz="1400" spc="-15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compreso </a:t>
            </a:r>
            <a:r>
              <a:rPr lang="it-IT" sz="1400" spc="-2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tra </a:t>
            </a:r>
            <a:r>
              <a:rPr lang="it-IT" sz="1400" spc="-5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le 5 e le </a:t>
            </a:r>
            <a:r>
              <a:rPr lang="it-IT" sz="1400" spc="-1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499</a:t>
            </a:r>
            <a:r>
              <a:rPr lang="it-IT" sz="1400" spc="24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spc="-1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Calibri"/>
              </a:rPr>
              <a:t>unità</a:t>
            </a:r>
            <a:endParaRPr lang="it-IT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Calibri"/>
            </a:endParaRPr>
          </a:p>
          <a:p>
            <a:pPr algn="ctr">
              <a:lnSpc>
                <a:spcPct val="100000"/>
              </a:lnSpc>
            </a:pPr>
            <a:endParaRPr sz="1400" dirty="0">
              <a:solidFill>
                <a:schemeClr val="accent2"/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D6EF31D-05B6-4B81-B5C0-3CDD9AA8836F}"/>
              </a:ext>
            </a:extLst>
          </p:cNvPr>
          <p:cNvSpPr txBox="1"/>
          <p:nvPr/>
        </p:nvSpPr>
        <p:spPr>
          <a:xfrm>
            <a:off x="6135842" y="6302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Elemento grafico 7" descr="Cappello di laurea con riempimento a tinta unita">
            <a:extLst>
              <a:ext uri="{FF2B5EF4-FFF2-40B4-BE49-F238E27FC236}">
                <a16:creationId xmlns:a16="http://schemas.microsoft.com/office/drawing/2014/main" id="{FF373A93-D54D-43EA-81EC-354B492DD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39194" y="627417"/>
            <a:ext cx="834905" cy="834905"/>
          </a:xfrm>
          <a:prstGeom prst="rect">
            <a:avLst/>
          </a:prstGeom>
        </p:spPr>
      </p:pic>
      <p:pic>
        <p:nvPicPr>
          <p:cNvPr id="14" name="Elemento grafico 13" descr="Lavora da casa con riempimento a tinta unita">
            <a:extLst>
              <a:ext uri="{FF2B5EF4-FFF2-40B4-BE49-F238E27FC236}">
                <a16:creationId xmlns:a16="http://schemas.microsoft.com/office/drawing/2014/main" id="{DA0479D4-AFB4-4D2C-B64D-6FBE63839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3318" y="769181"/>
            <a:ext cx="736090" cy="736090"/>
          </a:xfrm>
          <a:prstGeom prst="rect">
            <a:avLst/>
          </a:prstGeom>
        </p:spPr>
      </p:pic>
      <p:pic>
        <p:nvPicPr>
          <p:cNvPr id="20" name="Elemento grafico 19" descr="Utenti con riempimento a tinta unita">
            <a:extLst>
              <a:ext uri="{FF2B5EF4-FFF2-40B4-BE49-F238E27FC236}">
                <a16:creationId xmlns:a16="http://schemas.microsoft.com/office/drawing/2014/main" id="{39DE1E49-EA29-4A8A-AEB3-2824B0A638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2929" y="1910510"/>
            <a:ext cx="882483" cy="882483"/>
          </a:xfrm>
          <a:prstGeom prst="rect">
            <a:avLst/>
          </a:prstGeom>
        </p:spPr>
      </p:pic>
      <p:pic>
        <p:nvPicPr>
          <p:cNvPr id="27" name="Elemento grafico 26" descr="Scuola con riempimento a tinta unita">
            <a:extLst>
              <a:ext uri="{FF2B5EF4-FFF2-40B4-BE49-F238E27FC236}">
                <a16:creationId xmlns:a16="http://schemas.microsoft.com/office/drawing/2014/main" id="{31EC8B88-74A4-442A-B7B3-3F75E5DC84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07331" y="3292768"/>
            <a:ext cx="914400" cy="914400"/>
          </a:xfrm>
          <a:prstGeom prst="rect">
            <a:avLst/>
          </a:prstGeom>
        </p:spPr>
      </p:pic>
      <p:pic>
        <p:nvPicPr>
          <p:cNvPr id="34" name="Elemento grafico 33" descr="Programmatore (maschile) con riempimento a tinta unita">
            <a:extLst>
              <a:ext uri="{FF2B5EF4-FFF2-40B4-BE49-F238E27FC236}">
                <a16:creationId xmlns:a16="http://schemas.microsoft.com/office/drawing/2014/main" id="{CB297FE5-F8B4-4FF7-9C9F-AE68076F41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87677" y="4808381"/>
            <a:ext cx="756008" cy="756008"/>
          </a:xfrm>
          <a:prstGeom prst="rect">
            <a:avLst/>
          </a:prstGeom>
        </p:spPr>
      </p:pic>
      <p:pic>
        <p:nvPicPr>
          <p:cNvPr id="36" name="Elemento grafico 35" descr="Monete con riempimento a tinta unita">
            <a:extLst>
              <a:ext uri="{FF2B5EF4-FFF2-40B4-BE49-F238E27FC236}">
                <a16:creationId xmlns:a16="http://schemas.microsoft.com/office/drawing/2014/main" id="{4A74986C-E8D4-437F-AC3D-C4E7E9BC2A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39435" y="2066681"/>
            <a:ext cx="603856" cy="603856"/>
          </a:xfrm>
          <a:prstGeom prst="rect">
            <a:avLst/>
          </a:prstGeom>
        </p:spPr>
      </p:pic>
      <p:pic>
        <p:nvPicPr>
          <p:cNvPr id="38" name="Elemento grafico 37" descr="Famiglia con due figli con riempimento a tinta unita">
            <a:extLst>
              <a:ext uri="{FF2B5EF4-FFF2-40B4-BE49-F238E27FC236}">
                <a16:creationId xmlns:a16="http://schemas.microsoft.com/office/drawing/2014/main" id="{0452D566-DDFD-4FA7-9CCA-AA4B8D1ACA2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15291" y="3542207"/>
            <a:ext cx="811987" cy="811987"/>
          </a:xfrm>
          <a:prstGeom prst="rect">
            <a:avLst/>
          </a:prstGeom>
        </p:spPr>
      </p:pic>
      <p:pic>
        <p:nvPicPr>
          <p:cNvPr id="43" name="Elemento grafico 42" descr="Fiore di loto con riempimento a tinta unita">
            <a:extLst>
              <a:ext uri="{FF2B5EF4-FFF2-40B4-BE49-F238E27FC236}">
                <a16:creationId xmlns:a16="http://schemas.microsoft.com/office/drawing/2014/main" id="{161A78BF-22D4-4203-A75E-291D3F990C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171272" y="4807024"/>
            <a:ext cx="756006" cy="756006"/>
          </a:xfrm>
          <a:prstGeom prst="rect">
            <a:avLst/>
          </a:prstGeom>
        </p:spPr>
      </p:pic>
      <p:cxnSp>
        <p:nvCxnSpPr>
          <p:cNvPr id="76" name="Connettore diritto 75">
            <a:extLst>
              <a:ext uri="{FF2B5EF4-FFF2-40B4-BE49-F238E27FC236}">
                <a16:creationId xmlns:a16="http://schemas.microsoft.com/office/drawing/2014/main" id="{BC04D7B8-AACF-4C2C-8754-02BBF5A0A8FB}"/>
              </a:ext>
            </a:extLst>
          </p:cNvPr>
          <p:cNvCxnSpPr>
            <a:cxnSpLocks/>
          </p:cNvCxnSpPr>
          <p:nvPr/>
        </p:nvCxnSpPr>
        <p:spPr>
          <a:xfrm>
            <a:off x="9163735" y="2485455"/>
            <a:ext cx="0" cy="691105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7" name="Connettore diritto 76">
            <a:extLst>
              <a:ext uri="{FF2B5EF4-FFF2-40B4-BE49-F238E27FC236}">
                <a16:creationId xmlns:a16="http://schemas.microsoft.com/office/drawing/2014/main" id="{F558FEA2-1312-4C9D-AA63-7B3D14D58EF4}"/>
              </a:ext>
            </a:extLst>
          </p:cNvPr>
          <p:cNvCxnSpPr>
            <a:cxnSpLocks/>
          </p:cNvCxnSpPr>
          <p:nvPr/>
        </p:nvCxnSpPr>
        <p:spPr>
          <a:xfrm>
            <a:off x="9011335" y="2831007"/>
            <a:ext cx="152400" cy="0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9" name="Connettore diritto 78">
            <a:extLst>
              <a:ext uri="{FF2B5EF4-FFF2-40B4-BE49-F238E27FC236}">
                <a16:creationId xmlns:a16="http://schemas.microsoft.com/office/drawing/2014/main" id="{0B33F967-7567-4E9D-ADC1-DDF6811F2AB3}"/>
              </a:ext>
            </a:extLst>
          </p:cNvPr>
          <p:cNvCxnSpPr>
            <a:cxnSpLocks/>
          </p:cNvCxnSpPr>
          <p:nvPr/>
        </p:nvCxnSpPr>
        <p:spPr>
          <a:xfrm>
            <a:off x="9185751" y="5131336"/>
            <a:ext cx="0" cy="691105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Connettore diritto 79">
            <a:extLst>
              <a:ext uri="{FF2B5EF4-FFF2-40B4-BE49-F238E27FC236}">
                <a16:creationId xmlns:a16="http://schemas.microsoft.com/office/drawing/2014/main" id="{2234A411-C85D-4DB2-AB90-2E8B80E6DC05}"/>
              </a:ext>
            </a:extLst>
          </p:cNvPr>
          <p:cNvCxnSpPr>
            <a:cxnSpLocks/>
          </p:cNvCxnSpPr>
          <p:nvPr/>
        </p:nvCxnSpPr>
        <p:spPr>
          <a:xfrm>
            <a:off x="9033351" y="5476888"/>
            <a:ext cx="152400" cy="0"/>
          </a:xfrm>
          <a:prstGeom prst="line">
            <a:avLst/>
          </a:prstGeom>
          <a:ln w="28575">
            <a:solidFill>
              <a:srgbClr val="FADFD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6" name="Immagine 55">
            <a:extLst>
              <a:ext uri="{FF2B5EF4-FFF2-40B4-BE49-F238E27FC236}">
                <a16:creationId xmlns:a16="http://schemas.microsoft.com/office/drawing/2014/main" id="{00CFF2CB-3B5A-4489-BB6B-85DE6407CBB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838758" y="1715524"/>
            <a:ext cx="4295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Più di un terzo delle PMI manifatturiere sono coesive</a:t>
            </a:r>
          </a:p>
          <a:p>
            <a:endParaRPr lang="it-IT" b="1" i="1" dirty="0">
              <a:solidFill>
                <a:srgbClr val="E66760"/>
              </a:solidFill>
              <a:latin typeface="Century Gothic" panose="020B0502020202020204" pitchFamily="34" charset="0"/>
            </a:endParaRPr>
          </a:p>
          <a:p>
            <a:r>
              <a:rPr lang="it-IT" dirty="0">
                <a:latin typeface="Century Gothic" panose="020B0502020202020204" pitchFamily="34" charset="0"/>
              </a:rPr>
              <a:t>In valori assoluti si tratta di quasi </a:t>
            </a:r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49 mila imprese</a:t>
            </a:r>
            <a:r>
              <a:rPr lang="it-IT" dirty="0">
                <a:latin typeface="Century Gothic" panose="020B0502020202020204" pitchFamily="34" charset="0"/>
              </a:rPr>
              <a:t> (in prevalenza di maggiore dimensione), valore in crescita rispetto al passato.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3700BFF-9034-4E2D-B1B2-6F98A7D98347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E02DBA7D-92E0-4D23-B1DD-CDB9EFD23C63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83096FC1-E2F1-4DA0-B9CD-179610E1BA9C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67022436-88A4-4DE2-BF2D-B3FEB4075F49}"/>
              </a:ext>
            </a:extLst>
          </p:cNvPr>
          <p:cNvSpPr txBox="1">
            <a:spLocks/>
          </p:cNvSpPr>
          <p:nvPr/>
        </p:nvSpPr>
        <p:spPr>
          <a:xfrm>
            <a:off x="2833498" y="143166"/>
            <a:ext cx="7823835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Quante sono le imprese coesive?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3D3ED1D-CFBC-46C3-B7BB-8FFC819847AA}"/>
              </a:ext>
            </a:extLst>
          </p:cNvPr>
          <p:cNvSpPr txBox="1"/>
          <p:nvPr/>
        </p:nvSpPr>
        <p:spPr>
          <a:xfrm>
            <a:off x="6135842" y="6302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7D12552-9E99-4024-8153-3531AACDB8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81" b="6137"/>
          <a:stretch/>
        </p:blipFill>
        <p:spPr>
          <a:xfrm>
            <a:off x="5210748" y="1430891"/>
            <a:ext cx="6950772" cy="3556000"/>
          </a:xfrm>
          <a:prstGeom prst="rect">
            <a:avLst/>
          </a:prstGeom>
        </p:spPr>
      </p:pic>
      <p:pic>
        <p:nvPicPr>
          <p:cNvPr id="5" name="Elemento grafico 4" descr="Successo di gruppo con riempimento a tinta unita">
            <a:extLst>
              <a:ext uri="{FF2B5EF4-FFF2-40B4-BE49-F238E27FC236}">
                <a16:creationId xmlns:a16="http://schemas.microsoft.com/office/drawing/2014/main" id="{ADBAE4D4-150B-4201-866D-769C08EE5C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3548" y="1515183"/>
            <a:ext cx="914400" cy="91440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68489B9-BC0F-4525-841B-2030768053BB}"/>
              </a:ext>
            </a:extLst>
          </p:cNvPr>
          <p:cNvSpPr txBox="1"/>
          <p:nvPr/>
        </p:nvSpPr>
        <p:spPr>
          <a:xfrm>
            <a:off x="838758" y="4283503"/>
            <a:ext cx="1975221" cy="369332"/>
          </a:xfrm>
          <a:prstGeom prst="rect">
            <a:avLst/>
          </a:prstGeom>
          <a:solidFill>
            <a:srgbClr val="E66760"/>
          </a:solidFill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</a:rPr>
              <a:t>Lombardia: 41%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9FD48A3E-E1F9-4EDA-B39B-D7E9275E9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40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868618" y="1375722"/>
            <a:ext cx="3784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Alle imprese coesive si aggiungono molte altre imprese potenzialmente coesive </a:t>
            </a:r>
          </a:p>
          <a:p>
            <a:endParaRPr lang="it-IT" dirty="0">
              <a:latin typeface="Century Gothic" panose="020B0502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138B430-D016-4297-8790-33BAC92FBE02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5CA3803-C59D-4A10-B92D-FB622EB722A8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04911D0-E89E-41EC-AA27-886BE927BB9E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569B53BE-4CB0-4A32-99B1-43E60F7A7864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Le imprese potenzialmente coesive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6F64B64-5F39-4843-9554-0270064B4C73}"/>
              </a:ext>
            </a:extLst>
          </p:cNvPr>
          <p:cNvSpPr txBox="1"/>
          <p:nvPr/>
        </p:nvSpPr>
        <p:spPr>
          <a:xfrm>
            <a:off x="6135842" y="6302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DA03BA8-CCDD-4BD7-A743-36FD468008F7}"/>
              </a:ext>
            </a:extLst>
          </p:cNvPr>
          <p:cNvSpPr txBox="1"/>
          <p:nvPr/>
        </p:nvSpPr>
        <p:spPr>
          <a:xfrm>
            <a:off x="868618" y="2392799"/>
            <a:ext cx="605034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indent="-11113">
              <a:buFont typeface="Arial" panose="020B0604020202020204" pitchFamily="34" charset="0"/>
              <a:buChar char="•"/>
            </a:pPr>
            <a:r>
              <a:rPr lang="it-IT" sz="1600" dirty="0">
                <a:latin typeface="Century Gothic" panose="020B0502020202020204" pitchFamily="34" charset="0"/>
              </a:rPr>
              <a:t>Imprese con certificazione sociale, certificazione green, bilanci  di sostenibilità (sociale, SDGs, ecc.), investimenti green non dovuti solamente a risposta a regolamenti.</a:t>
            </a:r>
          </a:p>
          <a:p>
            <a:endParaRPr lang="it-IT" sz="1600" dirty="0">
              <a:latin typeface="Century Gothic" panose="020B0502020202020204" pitchFamily="34" charset="0"/>
            </a:endParaRPr>
          </a:p>
          <a:p>
            <a:r>
              <a:rPr lang="it-IT" sz="1600" dirty="0">
                <a:latin typeface="Century Gothic" panose="020B0502020202020204" pitchFamily="34" charset="0"/>
              </a:rPr>
              <a:t>** Imprese che hanno messo in atto iniziative di welfare, di formazione  e di coinvolgimento dei dipendenti in progetti di innovazione e di collaborazione con il terzo settore.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5348B37-D8D6-4543-8A9B-847E9AEA3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587" y="690372"/>
            <a:ext cx="4489557" cy="536734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82BDC4A-280C-4F68-9E59-0053C479F211}"/>
              </a:ext>
            </a:extLst>
          </p:cNvPr>
          <p:cNvSpPr txBox="1"/>
          <p:nvPr/>
        </p:nvSpPr>
        <p:spPr>
          <a:xfrm>
            <a:off x="8275258" y="878621"/>
            <a:ext cx="3300904" cy="369332"/>
          </a:xfrm>
          <a:prstGeom prst="rect">
            <a:avLst/>
          </a:prstGeom>
          <a:solidFill>
            <a:srgbClr val="E66760"/>
          </a:solidFill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</a:rPr>
              <a:t>Lombardia: 41%, 30%, 23% 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A0C0AFB9-79FA-4B56-A4EF-A123452F9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89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486690" y="1965139"/>
            <a:ext cx="45130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L’attenzione al sociale delle imprese coesive non dipende solo da fattori di crescita economica</a:t>
            </a:r>
          </a:p>
          <a:p>
            <a:endParaRPr lang="it-IT" dirty="0">
              <a:latin typeface="Century Gothic" panose="020B0502020202020204" pitchFamily="34" charset="0"/>
            </a:endParaRPr>
          </a:p>
          <a:p>
            <a:r>
              <a:rPr lang="it-IT" dirty="0">
                <a:latin typeface="Century Gothic" panose="020B0502020202020204" pitchFamily="34" charset="0"/>
              </a:rPr>
              <a:t>Il </a:t>
            </a:r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37% </a:t>
            </a:r>
            <a:r>
              <a:rPr lang="it-IT" dirty="0">
                <a:latin typeface="Century Gothic" panose="020B0502020202020204" pitchFamily="34" charset="0"/>
              </a:rPr>
              <a:t>di imprese coesive 2020 è fatto da un </a:t>
            </a:r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21% </a:t>
            </a:r>
            <a:r>
              <a:rPr lang="it-IT" dirty="0">
                <a:latin typeface="Century Gothic" panose="020B0502020202020204" pitchFamily="34" charset="0"/>
              </a:rPr>
              <a:t>di imprese rimaste coesive rispetto al 2019, al quale si aggiunge una quota pari a </a:t>
            </a:r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16% </a:t>
            </a:r>
            <a:r>
              <a:rPr lang="it-IT" dirty="0">
                <a:latin typeface="Century Gothic" panose="020B0502020202020204" pitchFamily="34" charset="0"/>
              </a:rPr>
              <a:t>che sono diventate coesive.</a:t>
            </a:r>
            <a:endParaRPr lang="it-IT" sz="105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3700BFF-9034-4E2D-B1B2-6F98A7D98347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E02DBA7D-92E0-4D23-B1DD-CDB9EFD23C63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83096FC1-E2F1-4DA0-B9CD-179610E1BA9C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67022436-88A4-4DE2-BF2D-B3FEB4075F49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Le imprese coesive nella pandemia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0791346-06CB-42F7-B91E-49F154983C09}"/>
              </a:ext>
            </a:extLst>
          </p:cNvPr>
          <p:cNvSpPr txBox="1"/>
          <p:nvPr/>
        </p:nvSpPr>
        <p:spPr>
          <a:xfrm>
            <a:off x="6135842" y="6302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" name="Freccia circolare in su 7">
            <a:extLst>
              <a:ext uri="{FF2B5EF4-FFF2-40B4-BE49-F238E27FC236}">
                <a16:creationId xmlns:a16="http://schemas.microsoft.com/office/drawing/2014/main" id="{1CB5A4CB-EC19-4113-AEBF-3575B728A622}"/>
              </a:ext>
            </a:extLst>
          </p:cNvPr>
          <p:cNvSpPr/>
          <p:nvPr/>
        </p:nvSpPr>
        <p:spPr>
          <a:xfrm rot="10800000">
            <a:off x="7951952" y="1497984"/>
            <a:ext cx="1599850" cy="619536"/>
          </a:xfrm>
          <a:prstGeom prst="curvedUpArrow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6D711FC3-F151-45A0-AD07-9F870FAF4AA8}"/>
              </a:ext>
            </a:extLst>
          </p:cNvPr>
          <p:cNvSpPr/>
          <p:nvPr/>
        </p:nvSpPr>
        <p:spPr>
          <a:xfrm>
            <a:off x="6401665" y="3169521"/>
            <a:ext cx="2051086" cy="809826"/>
          </a:xfrm>
          <a:prstGeom prst="roundRect">
            <a:avLst/>
          </a:prstGeom>
          <a:solidFill>
            <a:srgbClr val="FAD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Imprese neo-coesive</a:t>
            </a:r>
          </a:p>
          <a:p>
            <a:pPr algn="ctr"/>
            <a:r>
              <a:rPr lang="it-IT" sz="16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16%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1A8EADD-5F93-4552-9038-220E70E82FFE}"/>
              </a:ext>
            </a:extLst>
          </p:cNvPr>
          <p:cNvSpPr/>
          <p:nvPr/>
        </p:nvSpPr>
        <p:spPr>
          <a:xfrm>
            <a:off x="6401665" y="2329843"/>
            <a:ext cx="2051086" cy="80982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Imprese NON più coesive</a:t>
            </a:r>
          </a:p>
          <a:p>
            <a:pPr algn="ctr"/>
            <a:r>
              <a:rPr lang="it-IT" sz="16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11%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11FA8D73-DF4F-4321-87BE-3F10293913EB}"/>
              </a:ext>
            </a:extLst>
          </p:cNvPr>
          <p:cNvSpPr/>
          <p:nvPr/>
        </p:nvSpPr>
        <p:spPr>
          <a:xfrm>
            <a:off x="8751877" y="2359600"/>
            <a:ext cx="2495550" cy="1616363"/>
          </a:xfrm>
          <a:prstGeom prst="round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Century Gothic" panose="020B0502020202020204" pitchFamily="34" charset="0"/>
              </a:rPr>
              <a:t>Imprese coesive</a:t>
            </a:r>
          </a:p>
          <a:p>
            <a:pPr algn="ctr"/>
            <a:r>
              <a:rPr lang="it-IT" b="1" dirty="0">
                <a:latin typeface="Century Gothic" panose="020B0502020202020204" pitchFamily="34" charset="0"/>
              </a:rPr>
              <a:t>37%</a:t>
            </a:r>
          </a:p>
        </p:txBody>
      </p:sp>
      <p:sp>
        <p:nvSpPr>
          <p:cNvPr id="4" name="Freccia circolare in su 3">
            <a:extLst>
              <a:ext uri="{FF2B5EF4-FFF2-40B4-BE49-F238E27FC236}">
                <a16:creationId xmlns:a16="http://schemas.microsoft.com/office/drawing/2014/main" id="{F4301B5A-2341-4993-881D-798759FC7F24}"/>
              </a:ext>
            </a:extLst>
          </p:cNvPr>
          <p:cNvSpPr/>
          <p:nvPr/>
        </p:nvSpPr>
        <p:spPr>
          <a:xfrm>
            <a:off x="8027976" y="4140116"/>
            <a:ext cx="1599849" cy="661498"/>
          </a:xfrm>
          <a:prstGeom prst="curvedUpArrow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7EBC8E2C-2B30-4358-87F8-68F37CE82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6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A138B430-D016-4297-8790-33BAC92FBE02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5CA3803-C59D-4A10-B92D-FB622EB722A8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04911D0-E89E-41EC-AA27-886BE927BB9E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569B53BE-4CB0-4A32-99B1-43E60F7A7864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I comportamenti delle imprese nell’anno della pandemia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5241532-D01F-4E02-AB30-AFFC5D4014C2}"/>
              </a:ext>
            </a:extLst>
          </p:cNvPr>
          <p:cNvSpPr txBox="1"/>
          <p:nvPr/>
        </p:nvSpPr>
        <p:spPr>
          <a:xfrm>
            <a:off x="7299868" y="5594546"/>
            <a:ext cx="4780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>
                <a:latin typeface="Century Gothic" panose="020B0502020202020204" pitchFamily="34" charset="0"/>
              </a:rPr>
              <a:t>*Analisi panel su 1.000 imprese intervistate nel 2019 e nel 2020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2922CDD-0904-42D2-9512-CD523040F093}"/>
              </a:ext>
            </a:extLst>
          </p:cNvPr>
          <p:cNvSpPr txBox="1"/>
          <p:nvPr/>
        </p:nvSpPr>
        <p:spPr>
          <a:xfrm>
            <a:off x="6135842" y="6302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4AF4791B-E8D6-49CA-83A2-CBC9F4704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" y="731303"/>
            <a:ext cx="7386320" cy="5065322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135842" y="3059668"/>
            <a:ext cx="4804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solidFill>
                  <a:srgbClr val="E66760"/>
                </a:solidFill>
                <a:latin typeface="Century Gothic" panose="020B0502020202020204" pitchFamily="34" charset="0"/>
              </a:rPr>
              <a:t>Cresce l’attenzione verso i dipendenti</a:t>
            </a:r>
            <a:endParaRPr lang="it-IT" b="1" dirty="0">
              <a:solidFill>
                <a:srgbClr val="E667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Elemento grafico 2" descr="Crescita aziendale con riempimento a tinta unita">
            <a:extLst>
              <a:ext uri="{FF2B5EF4-FFF2-40B4-BE49-F238E27FC236}">
                <a16:creationId xmlns:a16="http://schemas.microsoft.com/office/drawing/2014/main" id="{CC1526B0-F3DD-4AE9-AAEA-1686E84EA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68000" y="2850170"/>
            <a:ext cx="914400" cy="9144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B745B25B-C844-4094-BB49-1F3302C747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35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735292" y="2532940"/>
            <a:ext cx="42986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Più imprese esportatrici</a:t>
            </a:r>
          </a:p>
          <a:p>
            <a:endParaRPr lang="it-IT" dirty="0">
              <a:latin typeface="Century Gothic" panose="020B0502020202020204" pitchFamily="34" charset="0"/>
            </a:endParaRPr>
          </a:p>
          <a:p>
            <a:r>
              <a:rPr lang="it-IT" dirty="0">
                <a:latin typeface="Century Gothic" panose="020B0502020202020204" pitchFamily="34" charset="0"/>
              </a:rPr>
              <a:t>La quota di imprese esportatici è più elevata tra le imprese coesive (</a:t>
            </a:r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58%</a:t>
            </a:r>
            <a:r>
              <a:rPr lang="it-IT" dirty="0">
                <a:latin typeface="Century Gothic" panose="020B0502020202020204" pitchFamily="34" charset="0"/>
              </a:rPr>
              <a:t> vs </a:t>
            </a:r>
            <a:r>
              <a:rPr lang="it-IT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39%</a:t>
            </a:r>
            <a:r>
              <a:rPr lang="it-IT" dirty="0">
                <a:latin typeface="Century Gothic" panose="020B0502020202020204" pitchFamily="34" charset="0"/>
              </a:rPr>
              <a:t>).</a:t>
            </a:r>
            <a:endParaRPr lang="it-IT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138B430-D016-4297-8790-33BAC92FBE02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5CA3803-C59D-4A10-B92D-FB622EB722A8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04911D0-E89E-41EC-AA27-886BE927BB9E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569B53BE-4CB0-4A32-99B1-43E60F7A7864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Le imprese coesive sono più internazionalizzate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D650902-080F-489A-90FD-62BD5FB7AE9E}"/>
              </a:ext>
            </a:extLst>
          </p:cNvPr>
          <p:cNvSpPr txBox="1"/>
          <p:nvPr/>
        </p:nvSpPr>
        <p:spPr>
          <a:xfrm>
            <a:off x="6135842" y="6302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4" name="Elemento grafico 3" descr="Strada con due vie con un sentiero con riempimento a tinta unita">
            <a:extLst>
              <a:ext uri="{FF2B5EF4-FFF2-40B4-BE49-F238E27FC236}">
                <a16:creationId xmlns:a16="http://schemas.microsoft.com/office/drawing/2014/main" id="{87683228-DFAA-4B9E-BAC5-4F5A621BF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8492" y="2154842"/>
            <a:ext cx="914400" cy="914400"/>
          </a:xfrm>
          <a:prstGeom prst="rect">
            <a:avLst/>
          </a:prstGeom>
        </p:spPr>
      </p:pic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AA5F8681-EDCA-4872-8074-B1D2F7EF5E85}"/>
              </a:ext>
            </a:extLst>
          </p:cNvPr>
          <p:cNvSpPr/>
          <p:nvPr/>
        </p:nvSpPr>
        <p:spPr>
          <a:xfrm>
            <a:off x="6529699" y="2088859"/>
            <a:ext cx="1456620" cy="2884885"/>
          </a:xfrm>
          <a:prstGeom prst="round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rgbClr val="FADFDE"/>
                </a:solidFill>
                <a:latin typeface="Century Gothic" panose="020B0502020202020204" pitchFamily="34" charset="0"/>
              </a:rPr>
              <a:t>58%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7100EB9-F580-4EB4-AC93-52F773A2ADCE}"/>
              </a:ext>
            </a:extLst>
          </p:cNvPr>
          <p:cNvSpPr/>
          <p:nvPr/>
        </p:nvSpPr>
        <p:spPr>
          <a:xfrm>
            <a:off x="9088458" y="3069242"/>
            <a:ext cx="1456620" cy="19395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Century Gothic" panose="020B0502020202020204" pitchFamily="34" charset="0"/>
              </a:rPr>
              <a:t>39%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050C50C-FB50-4675-A6C7-C94135C685AF}"/>
              </a:ext>
            </a:extLst>
          </p:cNvPr>
          <p:cNvSpPr txBox="1"/>
          <p:nvPr/>
        </p:nvSpPr>
        <p:spPr>
          <a:xfrm>
            <a:off x="6529699" y="1145771"/>
            <a:ext cx="500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Century Gothic" panose="020B0502020202020204" pitchFamily="34" charset="0"/>
              </a:rPr>
              <a:t>Imprese esportatrici all’interno delle imprese </a:t>
            </a:r>
          </a:p>
          <a:p>
            <a:pPr algn="ctr"/>
            <a:r>
              <a:rPr lang="it-IT" sz="1600" dirty="0">
                <a:latin typeface="Century Gothic" panose="020B0502020202020204" pitchFamily="34" charset="0"/>
              </a:rPr>
              <a:t>coesive</a:t>
            </a:r>
          </a:p>
          <a:p>
            <a:pPr algn="ctr"/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(Quote %)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AA6096B-4D97-42CE-AEC0-BD38898399FB}"/>
              </a:ext>
            </a:extLst>
          </p:cNvPr>
          <p:cNvSpPr txBox="1"/>
          <p:nvPr/>
        </p:nvSpPr>
        <p:spPr>
          <a:xfrm>
            <a:off x="6437528" y="5036366"/>
            <a:ext cx="1548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Century Gothic" panose="020B0502020202020204" pitchFamily="34" charset="0"/>
              </a:rPr>
              <a:t>Imprese COESIVE</a:t>
            </a:r>
            <a:endParaRPr lang="it-IT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92A6DE5-853C-489B-922F-F3EE764BE606}"/>
              </a:ext>
            </a:extLst>
          </p:cNvPr>
          <p:cNvSpPr txBox="1"/>
          <p:nvPr/>
        </p:nvSpPr>
        <p:spPr>
          <a:xfrm>
            <a:off x="8827362" y="5036366"/>
            <a:ext cx="2064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Century Gothic" panose="020B0502020202020204" pitchFamily="34" charset="0"/>
              </a:rPr>
              <a:t>Altre imprese</a:t>
            </a:r>
            <a:endParaRPr lang="it-IT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6428B2F-D354-440C-810F-0A4DB51CE0E9}"/>
              </a:ext>
            </a:extLst>
          </p:cNvPr>
          <p:cNvSpPr txBox="1"/>
          <p:nvPr/>
        </p:nvSpPr>
        <p:spPr>
          <a:xfrm>
            <a:off x="858277" y="4321260"/>
            <a:ext cx="1975221" cy="369332"/>
          </a:xfrm>
          <a:prstGeom prst="rect">
            <a:avLst/>
          </a:prstGeom>
          <a:solidFill>
            <a:srgbClr val="E66760"/>
          </a:solidFill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</a:rPr>
              <a:t>Lombardia: 66%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C2F32E7A-49A3-46BE-A749-51AC01B8C3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7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0B0BF298-E655-45C0-B3A1-62E657047C3E}"/>
              </a:ext>
            </a:extLst>
          </p:cNvPr>
          <p:cNvSpPr/>
          <p:nvPr/>
        </p:nvSpPr>
        <p:spPr>
          <a:xfrm>
            <a:off x="9926196" y="5056093"/>
            <a:ext cx="182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latin typeface="Century Gothic" panose="020B0502020202020204" pitchFamily="34" charset="0"/>
              </a:rPr>
              <a:t>2021 vs 2020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9EF2AC4-B43A-41FF-A0CE-DB09A9BDA8BC}"/>
              </a:ext>
            </a:extLst>
          </p:cNvPr>
          <p:cNvSpPr/>
          <p:nvPr/>
        </p:nvSpPr>
        <p:spPr>
          <a:xfrm>
            <a:off x="9926196" y="5483865"/>
            <a:ext cx="1828800" cy="4277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valori %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F29106C-381B-47B4-91BB-C6CFF5D9DF46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32BFEA4B-EDF9-4F52-9A22-107A05FCC0AA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FDAA886-B694-43A6-B424-60203E027CE7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C0DD9100-796C-4199-8A9E-515F5307A2F8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Le imprese coesive hanno migliori aspettative di ripresa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9FF5325-E722-41D5-823D-814D15BDA593}"/>
              </a:ext>
            </a:extLst>
          </p:cNvPr>
          <p:cNvSpPr txBox="1"/>
          <p:nvPr/>
        </p:nvSpPr>
        <p:spPr>
          <a:xfrm>
            <a:off x="880107" y="1529773"/>
            <a:ext cx="390678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000" dirty="0">
              <a:latin typeface="Century Gothic" panose="020B0502020202020204" pitchFamily="34" charset="0"/>
            </a:endParaRPr>
          </a:p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Migliori segnali di ripresa 2021</a:t>
            </a:r>
          </a:p>
          <a:p>
            <a:endParaRPr lang="it-IT" b="1" i="1" dirty="0">
              <a:latin typeface="Century Gothic" panose="020B0502020202020204" pitchFamily="34" charset="0"/>
            </a:endParaRPr>
          </a:p>
          <a:p>
            <a:r>
              <a:rPr lang="it-IT" dirty="0">
                <a:latin typeface="Century Gothic" panose="020B0502020202020204" pitchFamily="34" charset="0"/>
              </a:rPr>
              <a:t>Da notare: nel 2020 la quota delle imprese coesive che prevedevano riduzione di fatturato era minore rispetto alle altre.</a:t>
            </a:r>
            <a:endParaRPr lang="it-IT" sz="105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D40CF89-43C8-4C27-B0F5-359DE61C6921}"/>
              </a:ext>
            </a:extLst>
          </p:cNvPr>
          <p:cNvSpPr txBox="1"/>
          <p:nvPr/>
        </p:nvSpPr>
        <p:spPr>
          <a:xfrm>
            <a:off x="6135842" y="6302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7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3546A631-D4DB-4CE1-9F1B-F35203511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639" y="1610485"/>
            <a:ext cx="7152361" cy="3039047"/>
          </a:xfrm>
          <a:prstGeom prst="rect">
            <a:avLst/>
          </a:prstGeom>
        </p:spPr>
      </p:pic>
      <p:pic>
        <p:nvPicPr>
          <p:cNvPr id="3" name="Elemento grafico 2" descr="Grafico esponenziale con riempimento a tinta unita">
            <a:extLst>
              <a:ext uri="{FF2B5EF4-FFF2-40B4-BE49-F238E27FC236}">
                <a16:creationId xmlns:a16="http://schemas.microsoft.com/office/drawing/2014/main" id="{6DB3F82B-7838-42C3-831C-F38D8FC26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39639" y="1360357"/>
            <a:ext cx="823380" cy="82338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C71E87F-00E2-4D3C-8586-E038C36D84EE}"/>
              </a:ext>
            </a:extLst>
          </p:cNvPr>
          <p:cNvSpPr txBox="1"/>
          <p:nvPr/>
        </p:nvSpPr>
        <p:spPr>
          <a:xfrm>
            <a:off x="960678" y="4086719"/>
            <a:ext cx="3148619" cy="369332"/>
          </a:xfrm>
          <a:prstGeom prst="rect">
            <a:avLst/>
          </a:prstGeom>
          <a:solidFill>
            <a:srgbClr val="E66760"/>
          </a:solidFill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</a:rPr>
              <a:t>Lombardia: 11%, 75%, 13%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238D6F7D-7E3B-47D3-917D-2A5C27BFF1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56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0F29106C-381B-47B4-91BB-C6CFF5D9DF46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32BFEA4B-EDF9-4F52-9A22-107A05FCC0AA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FDAA886-B694-43A6-B424-60203E027CE7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C0DD9100-796C-4199-8A9E-515F5307A2F8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Le imprese coesive sono green e digitali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17A9D3B-929A-4233-9205-1D48063375D2}"/>
              </a:ext>
            </a:extLst>
          </p:cNvPr>
          <p:cNvSpPr txBox="1"/>
          <p:nvPr/>
        </p:nvSpPr>
        <p:spPr>
          <a:xfrm>
            <a:off x="733633" y="844236"/>
            <a:ext cx="109556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000" dirty="0">
              <a:latin typeface="Century Gothic" panose="020B0502020202020204" pitchFamily="34" charset="0"/>
            </a:endParaRPr>
          </a:p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Più digitali</a:t>
            </a:r>
          </a:p>
          <a:p>
            <a:r>
              <a:rPr lang="it-IT" dirty="0">
                <a:latin typeface="Century Gothic" panose="020B0502020202020204" pitchFamily="34" charset="0"/>
              </a:rPr>
              <a:t>La quota di imprese che hanno adottato o stanno pianificando di adottare misure legate alla transizione 4.0 è maggiore per le imprese coesive rispetto alle altre (</a:t>
            </a:r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28% </a:t>
            </a:r>
            <a:r>
              <a:rPr lang="it-IT" dirty="0">
                <a:latin typeface="Century Gothic" panose="020B0502020202020204" pitchFamily="34" charset="0"/>
              </a:rPr>
              <a:t>vs </a:t>
            </a:r>
            <a:r>
              <a:rPr lang="it-IT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11%</a:t>
            </a:r>
            <a:r>
              <a:rPr lang="it-IT" dirty="0">
                <a:latin typeface="Century Gothic" panose="020B0502020202020204" pitchFamily="34" charset="0"/>
              </a:rPr>
              <a:t>).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06C23B0-310F-42A3-B62E-DB589B549C9A}"/>
              </a:ext>
            </a:extLst>
          </p:cNvPr>
          <p:cNvSpPr txBox="1"/>
          <p:nvPr/>
        </p:nvSpPr>
        <p:spPr>
          <a:xfrm>
            <a:off x="1695168" y="2100239"/>
            <a:ext cx="3618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rgbClr val="E66760"/>
                </a:solidFill>
                <a:latin typeface="Century Gothic" panose="020B0502020202020204" pitchFamily="34" charset="0"/>
              </a:rPr>
              <a:t>28%</a:t>
            </a:r>
            <a:r>
              <a:rPr lang="it-IT" sz="3600" dirty="0">
                <a:solidFill>
                  <a:srgbClr val="E66760"/>
                </a:solidFill>
                <a:latin typeface="Century Gothic" panose="020B0502020202020204" pitchFamily="34" charset="0"/>
              </a:rPr>
              <a:t> </a:t>
            </a:r>
            <a:r>
              <a:rPr lang="it-IT" dirty="0">
                <a:latin typeface="Century Gothic" panose="020B0502020202020204" pitchFamily="34" charset="0"/>
              </a:rPr>
              <a:t>vs </a:t>
            </a:r>
            <a:r>
              <a:rPr lang="it-IT" sz="28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11% </a:t>
            </a:r>
            <a:r>
              <a:rPr lang="it-IT" sz="1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altre imprese</a:t>
            </a:r>
            <a:endParaRPr lang="it-IT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5FD0017F-6893-4064-A05F-69AC99D62FDD}"/>
              </a:ext>
            </a:extLst>
          </p:cNvPr>
          <p:cNvSpPr txBox="1"/>
          <p:nvPr/>
        </p:nvSpPr>
        <p:spPr>
          <a:xfrm>
            <a:off x="5627011" y="2056180"/>
            <a:ext cx="44854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it-IT" sz="1600" dirty="0">
                <a:latin typeface="Century Gothic" panose="020B0502020202020204" pitchFamily="34" charset="0"/>
              </a:rPr>
              <a:t>Imprese che hanno</a:t>
            </a:r>
            <a:r>
              <a:rPr lang="it-IT" sz="1600" baseline="0" dirty="0">
                <a:latin typeface="Century Gothic" panose="020B0502020202020204" pitchFamily="34" charset="0"/>
              </a:rPr>
              <a:t> adottato/stanno pianificando di adottare misure di transizione 4.0</a:t>
            </a:r>
            <a:endParaRPr lang="it-IT" sz="1600" dirty="0">
              <a:latin typeface="Century Gothic" panose="020B0502020202020204" pitchFamily="34" charset="0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1EBB7F0-4DA8-462D-93AE-384063F39DC9}"/>
              </a:ext>
            </a:extLst>
          </p:cNvPr>
          <p:cNvSpPr txBox="1"/>
          <p:nvPr/>
        </p:nvSpPr>
        <p:spPr>
          <a:xfrm>
            <a:off x="1851941" y="4677011"/>
            <a:ext cx="3618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rgbClr val="E66760"/>
                </a:solidFill>
                <a:latin typeface="Century Gothic" panose="020B0502020202020204" pitchFamily="34" charset="0"/>
              </a:rPr>
              <a:t>39%</a:t>
            </a:r>
            <a:r>
              <a:rPr lang="it-IT" sz="3600" dirty="0">
                <a:solidFill>
                  <a:srgbClr val="E66760"/>
                </a:solidFill>
                <a:latin typeface="Century Gothic" panose="020B0502020202020204" pitchFamily="34" charset="0"/>
              </a:rPr>
              <a:t> </a:t>
            </a:r>
            <a:r>
              <a:rPr lang="it-IT" dirty="0">
                <a:latin typeface="Century Gothic" panose="020B0502020202020204" pitchFamily="34" charset="0"/>
              </a:rPr>
              <a:t>vs </a:t>
            </a:r>
            <a:r>
              <a:rPr lang="it-IT" sz="28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19% </a:t>
            </a:r>
            <a:r>
              <a:rPr lang="it-IT" sz="1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altre imprese</a:t>
            </a:r>
            <a:endParaRPr lang="it-IT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B5CC3F1-9CBD-4EC8-912C-11A4AA1B4276}"/>
              </a:ext>
            </a:extLst>
          </p:cNvPr>
          <p:cNvSpPr txBox="1"/>
          <p:nvPr/>
        </p:nvSpPr>
        <p:spPr>
          <a:xfrm>
            <a:off x="5627012" y="4920096"/>
            <a:ext cx="4485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it-IT" sz="1600" b="1" dirty="0">
                <a:latin typeface="Century Gothic" panose="020B0502020202020204" pitchFamily="34" charset="0"/>
              </a:rPr>
              <a:t>Imprese che hanno</a:t>
            </a:r>
            <a:r>
              <a:rPr lang="it-IT" sz="1600" b="1" baseline="0" dirty="0">
                <a:latin typeface="Century Gothic" panose="020B0502020202020204" pitchFamily="34" charset="0"/>
              </a:rPr>
              <a:t> investito nel green</a:t>
            </a:r>
            <a:endParaRPr lang="it-IT" sz="1600" b="1" dirty="0">
              <a:latin typeface="Century Gothic" panose="020B0502020202020204" pitchFamily="34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57507E0-024C-4F3E-B6C0-D478CD377B08}"/>
              </a:ext>
            </a:extLst>
          </p:cNvPr>
          <p:cNvSpPr txBox="1"/>
          <p:nvPr/>
        </p:nvSpPr>
        <p:spPr>
          <a:xfrm>
            <a:off x="780768" y="3409341"/>
            <a:ext cx="109556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000" dirty="0">
              <a:latin typeface="Century Gothic" panose="020B0502020202020204" pitchFamily="34" charset="0"/>
            </a:endParaRPr>
          </a:p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Più green</a:t>
            </a:r>
          </a:p>
          <a:p>
            <a:r>
              <a:rPr lang="it-IT" dirty="0">
                <a:latin typeface="Century Gothic" panose="020B0502020202020204" pitchFamily="34" charset="0"/>
              </a:rPr>
              <a:t>La quota di imprese che hanno investito nel green è maggiore tra le imprese coesive rispetto alle altre (</a:t>
            </a:r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39%</a:t>
            </a:r>
            <a:r>
              <a:rPr lang="it-IT" dirty="0">
                <a:latin typeface="Century Gothic" panose="020B0502020202020204" pitchFamily="34" charset="0"/>
              </a:rPr>
              <a:t> vs </a:t>
            </a:r>
            <a:r>
              <a:rPr lang="it-IT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19%</a:t>
            </a:r>
            <a:r>
              <a:rPr lang="it-IT" dirty="0">
                <a:latin typeface="Century Gothic" panose="020B0502020202020204" pitchFamily="34" charset="0"/>
              </a:rPr>
              <a:t>).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0122CE84-CEDF-4AF9-A93B-8FB28C2D61E3}"/>
              </a:ext>
            </a:extLst>
          </p:cNvPr>
          <p:cNvSpPr txBox="1"/>
          <p:nvPr/>
        </p:nvSpPr>
        <p:spPr>
          <a:xfrm>
            <a:off x="6135842" y="6302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3" name="Elemento grafico 2" descr="Topo con riempimento a tinta unita">
            <a:extLst>
              <a:ext uri="{FF2B5EF4-FFF2-40B4-BE49-F238E27FC236}">
                <a16:creationId xmlns:a16="http://schemas.microsoft.com/office/drawing/2014/main" id="{FAB12EEE-096B-4281-86F9-58E5E7246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768" y="1983410"/>
            <a:ext cx="914400" cy="914400"/>
          </a:xfrm>
          <a:prstGeom prst="rect">
            <a:avLst/>
          </a:prstGeom>
        </p:spPr>
      </p:pic>
      <p:pic>
        <p:nvPicPr>
          <p:cNvPr id="5" name="Elemento grafico 4" descr="Mano aperta con pianta con riempimento a tinta unita">
            <a:extLst>
              <a:ext uri="{FF2B5EF4-FFF2-40B4-BE49-F238E27FC236}">
                <a16:creationId xmlns:a16="http://schemas.microsoft.com/office/drawing/2014/main" id="{3000C2C8-B287-4F7B-A56B-8B8CA7F00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0768" y="4473522"/>
            <a:ext cx="914400" cy="914400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FD7A058-2E3D-4512-A121-16C8FA38C895}"/>
              </a:ext>
            </a:extLst>
          </p:cNvPr>
          <p:cNvSpPr txBox="1"/>
          <p:nvPr/>
        </p:nvSpPr>
        <p:spPr>
          <a:xfrm>
            <a:off x="834002" y="5391073"/>
            <a:ext cx="1975221" cy="369332"/>
          </a:xfrm>
          <a:prstGeom prst="rect">
            <a:avLst/>
          </a:prstGeom>
          <a:solidFill>
            <a:srgbClr val="E66760"/>
          </a:solidFill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</a:rPr>
              <a:t>Lombardia: 40%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879F965-0443-4060-BF70-D10223B59849}"/>
              </a:ext>
            </a:extLst>
          </p:cNvPr>
          <p:cNvSpPr txBox="1"/>
          <p:nvPr/>
        </p:nvSpPr>
        <p:spPr>
          <a:xfrm>
            <a:off x="780768" y="3034223"/>
            <a:ext cx="1975221" cy="369332"/>
          </a:xfrm>
          <a:prstGeom prst="rect">
            <a:avLst/>
          </a:prstGeom>
          <a:solidFill>
            <a:srgbClr val="E66760"/>
          </a:solidFill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</a:rPr>
              <a:t>Lombardia: 30%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22A27785-B83A-4947-AA84-F2613BC936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115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92755" y="2055367"/>
            <a:ext cx="41008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Più laureati in azienda</a:t>
            </a:r>
          </a:p>
          <a:p>
            <a:endParaRPr lang="it-IT" dirty="0">
              <a:latin typeface="Century Gothic" panose="020B0502020202020204" pitchFamily="34" charset="0"/>
            </a:endParaRPr>
          </a:p>
          <a:p>
            <a:r>
              <a:rPr lang="it-IT" dirty="0">
                <a:latin typeface="Century Gothic" panose="020B0502020202020204" pitchFamily="34" charset="0"/>
              </a:rPr>
              <a:t>Tra le  imprese coesive è più elevata la quota di quelle con addetti laureati (</a:t>
            </a:r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52%</a:t>
            </a:r>
            <a:r>
              <a:rPr lang="it-IT" dirty="0">
                <a:latin typeface="Century Gothic" panose="020B0502020202020204" pitchFamily="34" charset="0"/>
              </a:rPr>
              <a:t>) rispetto alle altre (</a:t>
            </a:r>
            <a:r>
              <a:rPr lang="it-IT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29%</a:t>
            </a:r>
            <a:r>
              <a:rPr lang="it-IT" dirty="0">
                <a:latin typeface="Century Gothic" panose="020B0502020202020204" pitchFamily="34" charset="0"/>
              </a:rPr>
              <a:t>).</a:t>
            </a:r>
            <a:endParaRPr lang="it-IT" sz="105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138B430-D016-4297-8790-33BAC92FBE02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5CA3803-C59D-4A10-B92D-FB622EB722A8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04911D0-E89E-41EC-AA27-886BE927BB9E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569B53BE-4CB0-4A32-99B1-43E60F7A7864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Le imprese coesive danno più spazio ai laureati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3C1CD69-3743-40BA-85F6-09C6A799955B}"/>
              </a:ext>
            </a:extLst>
          </p:cNvPr>
          <p:cNvSpPr txBox="1"/>
          <p:nvPr/>
        </p:nvSpPr>
        <p:spPr>
          <a:xfrm>
            <a:off x="6135842" y="6302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3" name="Elemento grafico 2" descr="Cappello di laurea con riempimento a tinta unita">
            <a:extLst>
              <a:ext uri="{FF2B5EF4-FFF2-40B4-BE49-F238E27FC236}">
                <a16:creationId xmlns:a16="http://schemas.microsoft.com/office/drawing/2014/main" id="{739A9E9C-A4F7-4EFB-B608-C4B4562F1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6940" y="1708608"/>
            <a:ext cx="914400" cy="9144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CB84A3D9-8001-426F-AE91-B58657798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283" y="1850914"/>
            <a:ext cx="6786656" cy="232033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045C8DE-768C-4973-9256-5902648CAA4D}"/>
              </a:ext>
            </a:extLst>
          </p:cNvPr>
          <p:cNvSpPr txBox="1"/>
          <p:nvPr/>
        </p:nvSpPr>
        <p:spPr>
          <a:xfrm>
            <a:off x="838758" y="4283503"/>
            <a:ext cx="2177199" cy="400110"/>
          </a:xfrm>
          <a:prstGeom prst="rect">
            <a:avLst/>
          </a:prstGeom>
          <a:solidFill>
            <a:srgbClr val="E66760"/>
          </a:solidFill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Lombardia: 55%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A1469DD6-C7D8-4C02-8FD6-6A1C7DE306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5143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1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579332" y="2291108"/>
            <a:ext cx="42283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Presenza di imprese femminili nella media</a:t>
            </a:r>
          </a:p>
          <a:p>
            <a:endParaRPr lang="it-IT" b="1" i="1" dirty="0">
              <a:latin typeface="Century Gothic" panose="020B0502020202020204" pitchFamily="34" charset="0"/>
            </a:endParaRPr>
          </a:p>
          <a:p>
            <a:r>
              <a:rPr lang="it-IT" dirty="0">
                <a:latin typeface="Century Gothic" panose="020B0502020202020204" pitchFamily="34" charset="0"/>
              </a:rPr>
              <a:t>Tra le imprese coesive la quota delle imprese femminili è in linea con le altre.</a:t>
            </a:r>
            <a:endParaRPr lang="it-IT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138B430-D016-4297-8790-33BAC92FBE02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5CA3803-C59D-4A10-B92D-FB622EB722A8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04911D0-E89E-41EC-AA27-886BE927BB9E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569B53BE-4CB0-4A32-99B1-43E60F7A7864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Le imprese coesive e l’imprenditoria femminile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79F65D7-5E36-43E8-8F5C-7205EC8429C3}"/>
              </a:ext>
            </a:extLst>
          </p:cNvPr>
          <p:cNvSpPr txBox="1"/>
          <p:nvPr/>
        </p:nvSpPr>
        <p:spPr>
          <a:xfrm>
            <a:off x="6135842" y="63024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4" name="Elemento grafico 3" descr="Impiegata con riempimento a tinta unita">
            <a:extLst>
              <a:ext uri="{FF2B5EF4-FFF2-40B4-BE49-F238E27FC236}">
                <a16:creationId xmlns:a16="http://schemas.microsoft.com/office/drawing/2014/main" id="{378AEAE2-28F9-429E-9BC3-C1E8ED37E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6841" y="2048698"/>
            <a:ext cx="829559" cy="82955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4F04EC92-BDCA-4095-987E-18B0EDA962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395"/>
          <a:stretch/>
        </p:blipFill>
        <p:spPr>
          <a:xfrm>
            <a:off x="5435023" y="1833766"/>
            <a:ext cx="6756977" cy="2211668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A4899A9-E27C-47C3-B5CB-72505E584214}"/>
              </a:ext>
            </a:extLst>
          </p:cNvPr>
          <p:cNvSpPr txBox="1"/>
          <p:nvPr/>
        </p:nvSpPr>
        <p:spPr>
          <a:xfrm>
            <a:off x="656299" y="4433976"/>
            <a:ext cx="2177199" cy="400110"/>
          </a:xfrm>
          <a:prstGeom prst="rect">
            <a:avLst/>
          </a:prstGeom>
          <a:solidFill>
            <a:srgbClr val="E66760"/>
          </a:solidFill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Lombardia: 17%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321F9FE-C2E0-4A5C-B334-60BBC1D5CE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37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782196" y="2070834"/>
            <a:ext cx="37803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Più imprese giovanili</a:t>
            </a:r>
          </a:p>
          <a:p>
            <a:endParaRPr lang="it-IT" b="1" dirty="0">
              <a:solidFill>
                <a:srgbClr val="E66760"/>
              </a:solidFill>
              <a:latin typeface="Century Gothic" panose="020B0502020202020204" pitchFamily="34" charset="0"/>
            </a:endParaRPr>
          </a:p>
          <a:p>
            <a:r>
              <a:rPr lang="it-IT" dirty="0">
                <a:latin typeface="Century Gothic" panose="020B0502020202020204" pitchFamily="34" charset="0"/>
              </a:rPr>
              <a:t>La quota delle imprese giovanili (under 35) è maggiore tra le imprese coesive rispetto alle altre (</a:t>
            </a:r>
            <a:r>
              <a:rPr lang="it-IT" b="1" dirty="0">
                <a:solidFill>
                  <a:srgbClr val="E66760"/>
                </a:solidFill>
                <a:latin typeface="Century Gothic" panose="020B0502020202020204" pitchFamily="34" charset="0"/>
              </a:rPr>
              <a:t>14%</a:t>
            </a:r>
            <a:r>
              <a:rPr lang="it-IT" dirty="0">
                <a:latin typeface="Century Gothic" panose="020B0502020202020204" pitchFamily="34" charset="0"/>
              </a:rPr>
              <a:t> vs </a:t>
            </a:r>
            <a:r>
              <a:rPr lang="it-IT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9%</a:t>
            </a:r>
            <a:r>
              <a:rPr lang="it-IT" dirty="0">
                <a:latin typeface="Century Gothic" panose="020B0502020202020204" pitchFamily="34" charset="0"/>
              </a:rPr>
              <a:t>).</a:t>
            </a:r>
            <a:endParaRPr lang="it-IT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138B430-D016-4297-8790-33BAC92FBE02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5CA3803-C59D-4A10-B92D-FB622EB722A8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04911D0-E89E-41EC-AA27-886BE927BB9E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569B53BE-4CB0-4A32-99B1-43E60F7A7864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Le imprese coesive danno spazio all’imprenditoria giovanile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79F65D7-5E36-43E8-8F5C-7205EC8429C3}"/>
              </a:ext>
            </a:extLst>
          </p:cNvPr>
          <p:cNvSpPr txBox="1"/>
          <p:nvPr/>
        </p:nvSpPr>
        <p:spPr>
          <a:xfrm>
            <a:off x="6135842" y="63024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4" name="Elemento grafico 3" descr="Scolaro con riempimento a tinta unita">
            <a:extLst>
              <a:ext uri="{FF2B5EF4-FFF2-40B4-BE49-F238E27FC236}">
                <a16:creationId xmlns:a16="http://schemas.microsoft.com/office/drawing/2014/main" id="{3CE70042-0079-4A03-B561-5A093F362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6429" y="1779006"/>
            <a:ext cx="914400" cy="9144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7A643F7-9B2A-4DD2-8218-274F584FA0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035"/>
          <a:stretch/>
        </p:blipFill>
        <p:spPr>
          <a:xfrm>
            <a:off x="4759432" y="1779006"/>
            <a:ext cx="7325888" cy="2381514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B1E7EC8-B8B9-4200-ABB1-94669E8509FD}"/>
              </a:ext>
            </a:extLst>
          </p:cNvPr>
          <p:cNvSpPr txBox="1"/>
          <p:nvPr/>
        </p:nvSpPr>
        <p:spPr>
          <a:xfrm>
            <a:off x="869230" y="4355679"/>
            <a:ext cx="2177199" cy="400110"/>
          </a:xfrm>
          <a:prstGeom prst="rect">
            <a:avLst/>
          </a:prstGeom>
          <a:solidFill>
            <a:srgbClr val="E66760"/>
          </a:solidFill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Lombardia: 12%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E878DCF0-D521-46A4-A55C-72B8DC4459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97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782311" y="1687490"/>
            <a:ext cx="4015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solidFill>
                  <a:srgbClr val="E66760"/>
                </a:solidFill>
              </a:rPr>
              <a:t>Le imprese coesive sono più diffuse nei territori caratterizzati da maggiore coesione sociale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138B430-D016-4297-8790-33BAC92FBE02}"/>
              </a:ext>
            </a:extLst>
          </p:cNvPr>
          <p:cNvSpPr/>
          <p:nvPr/>
        </p:nvSpPr>
        <p:spPr>
          <a:xfrm>
            <a:off x="2743200" y="152400"/>
            <a:ext cx="9448800" cy="427772"/>
          </a:xfrm>
          <a:prstGeom prst="rect">
            <a:avLst/>
          </a:prstGeom>
          <a:solidFill>
            <a:srgbClr val="E66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5CA3803-C59D-4A10-B92D-FB622EB722A8}"/>
              </a:ext>
            </a:extLst>
          </p:cNvPr>
          <p:cNvSpPr/>
          <p:nvPr/>
        </p:nvSpPr>
        <p:spPr>
          <a:xfrm>
            <a:off x="1524000" y="173736"/>
            <a:ext cx="9133332" cy="464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04911D0-E89E-41EC-AA27-886BE927BB9E}"/>
              </a:ext>
            </a:extLst>
          </p:cNvPr>
          <p:cNvSpPr/>
          <p:nvPr/>
        </p:nvSpPr>
        <p:spPr>
          <a:xfrm>
            <a:off x="1534669" y="199645"/>
            <a:ext cx="9133331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569B53BE-4CB0-4A32-99B1-43E60F7A7864}"/>
              </a:ext>
            </a:extLst>
          </p:cNvPr>
          <p:cNvSpPr txBox="1">
            <a:spLocks/>
          </p:cNvSpPr>
          <p:nvPr/>
        </p:nvSpPr>
        <p:spPr>
          <a:xfrm>
            <a:off x="2833498" y="167830"/>
            <a:ext cx="9448800" cy="4006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it-IT" sz="2800" dirty="0">
                <a:solidFill>
                  <a:schemeClr val="bg1"/>
                </a:solidFill>
                <a:latin typeface="+mn-lt"/>
              </a:rPr>
              <a:t>L’humus delle imprese coesive</a:t>
            </a:r>
            <a:endParaRPr lang="it-IT" sz="2800" spc="-1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5241532-D01F-4E02-AB30-AFFC5D4014C2}"/>
              </a:ext>
            </a:extLst>
          </p:cNvPr>
          <p:cNvSpPr txBox="1"/>
          <p:nvPr/>
        </p:nvSpPr>
        <p:spPr>
          <a:xfrm>
            <a:off x="4976038" y="5146486"/>
            <a:ext cx="75898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/>
              <a:t>* Quota di persone di 14 anni con attività sociale svolta negli ultimi 12 mesi.</a:t>
            </a:r>
          </a:p>
          <a:p>
            <a:r>
              <a:rPr lang="it-IT" sz="1100" dirty="0"/>
              <a:t>** Percentuale di persone di 14 anni e più che ritiene che gran parte della gente sia degna di fiducia.</a:t>
            </a:r>
          </a:p>
          <a:p>
            <a:r>
              <a:rPr lang="it-IT" sz="1100" dirty="0"/>
              <a:t>*** Percentuale di persone che hanno votato all'ultimo referendum costituzionale del 2016 sul totale degli aventi diritto. </a:t>
            </a:r>
          </a:p>
          <a:p>
            <a:r>
              <a:rPr lang="it-IT" sz="1100" dirty="0"/>
              <a:t>**** Importo donazioni 5 per mille per abitante.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8FB5DC9-FDD5-40F6-BDA9-330DBC1CC40A}"/>
              </a:ext>
            </a:extLst>
          </p:cNvPr>
          <p:cNvSpPr txBox="1"/>
          <p:nvPr/>
        </p:nvSpPr>
        <p:spPr>
          <a:xfrm>
            <a:off x="6135842" y="63024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12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C95F8B6-7EC9-46AA-A6C6-885E4A164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698" y="1529600"/>
            <a:ext cx="7152704" cy="3532593"/>
          </a:xfrm>
          <a:prstGeom prst="rect">
            <a:avLst/>
          </a:prstGeom>
        </p:spPr>
      </p:pic>
      <p:pic>
        <p:nvPicPr>
          <p:cNvPr id="4" name="Elemento grafico 3" descr="Mappa con segnaposto con riempimento a tinta unita">
            <a:extLst>
              <a:ext uri="{FF2B5EF4-FFF2-40B4-BE49-F238E27FC236}">
                <a16:creationId xmlns:a16="http://schemas.microsoft.com/office/drawing/2014/main" id="{C316BF78-C838-47BF-9074-53022CBBB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14548" y="2546607"/>
            <a:ext cx="914400" cy="9144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716BB940-CE87-4EB3-B929-09E736951E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06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2DD502-7B64-44C9-857A-9A5F4BAA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864005-38E3-49F5-BD2E-A4E57E0CC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70236CE-FD50-463A-861C-295384986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B186BEC-402F-49DA-A80A-4D96DBEAF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10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4E9EEC-D145-4A08-8BB4-B07B419A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39C0F8-F164-4280-8346-0CB8E0D11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0FBD16A-D38D-47C5-A69D-158057102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F1C4F2A-9610-4CAB-9F44-886CEA4E5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7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4E9EEC-D145-4A08-8BB4-B07B419A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39C0F8-F164-4280-8346-0CB8E0D11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15DD27C-4271-494A-BD21-3FF06D1A9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E51E22D-61A2-48DC-9533-CE68DFBBD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69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3C04387A-7E01-482E-A1F2-392FC780F8E0}"/>
              </a:ext>
            </a:extLst>
          </p:cNvPr>
          <p:cNvSpPr/>
          <p:nvPr/>
        </p:nvSpPr>
        <p:spPr>
          <a:xfrm>
            <a:off x="2895600" y="1066801"/>
            <a:ext cx="1295399" cy="4880610"/>
          </a:xfrm>
          <a:custGeom>
            <a:avLst/>
            <a:gdLst/>
            <a:ahLst/>
            <a:cxnLst/>
            <a:rect l="l" t="t" r="r" b="b"/>
            <a:pathLst>
              <a:path w="6441440" h="769620">
                <a:moveTo>
                  <a:pt x="0" y="769442"/>
                </a:moveTo>
                <a:lnTo>
                  <a:pt x="6440932" y="769442"/>
                </a:lnTo>
                <a:lnTo>
                  <a:pt x="6440932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0142856" y="6530340"/>
            <a:ext cx="155575" cy="146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b="1" dirty="0">
                <a:latin typeface="Calibri"/>
                <a:cs typeface="Calibri"/>
              </a:rPr>
              <a:t>23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833864" y="6176218"/>
            <a:ext cx="556260" cy="597535"/>
          </a:xfrm>
          <a:custGeom>
            <a:avLst/>
            <a:gdLst/>
            <a:ahLst/>
            <a:cxnLst/>
            <a:rect l="l" t="t" r="r" b="b"/>
            <a:pathLst>
              <a:path w="556259" h="597534">
                <a:moveTo>
                  <a:pt x="0" y="597446"/>
                </a:moveTo>
                <a:lnTo>
                  <a:pt x="556031" y="597446"/>
                </a:lnTo>
                <a:lnTo>
                  <a:pt x="556031" y="0"/>
                </a:lnTo>
                <a:lnTo>
                  <a:pt x="0" y="0"/>
                </a:lnTo>
                <a:lnTo>
                  <a:pt x="0" y="5974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1" y="2659557"/>
            <a:ext cx="9905999" cy="769620"/>
          </a:xfrm>
          <a:custGeom>
            <a:avLst/>
            <a:gdLst/>
            <a:ahLst/>
            <a:cxnLst/>
            <a:rect l="l" t="t" r="r" b="b"/>
            <a:pathLst>
              <a:path w="6441440" h="769620">
                <a:moveTo>
                  <a:pt x="0" y="769442"/>
                </a:moveTo>
                <a:lnTo>
                  <a:pt x="6440932" y="769442"/>
                </a:lnTo>
                <a:lnTo>
                  <a:pt x="6440932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79668" y="2767689"/>
            <a:ext cx="6832664" cy="55335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spcBef>
                <a:spcPts val="114"/>
              </a:spcBef>
            </a:pPr>
            <a:r>
              <a:rPr lang="it-IT" sz="3500" dirty="0">
                <a:solidFill>
                  <a:srgbClr val="FFFFFF"/>
                </a:solidFill>
                <a:latin typeface="Century Gothic" panose="020B0502020202020204" pitchFamily="34" charset="0"/>
              </a:rPr>
              <a:t>IMPRESE COESIVE E TERRITORI</a:t>
            </a:r>
            <a:endParaRPr sz="3500" dirty="0">
              <a:latin typeface="Century Gothic" panose="020B0502020202020204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7F3DBC87-6E05-45A2-9C46-5CF42C0E0687}"/>
              </a:ext>
            </a:extLst>
          </p:cNvPr>
          <p:cNvSpPr txBox="1">
            <a:spLocks/>
          </p:cNvSpPr>
          <p:nvPr/>
        </p:nvSpPr>
        <p:spPr>
          <a:xfrm>
            <a:off x="4601110" y="4419601"/>
            <a:ext cx="2870144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 algn="ctr">
              <a:lnSpc>
                <a:spcPct val="100499"/>
              </a:lnSpc>
              <a:spcBef>
                <a:spcPts val="90"/>
              </a:spcBef>
            </a:pPr>
            <a:r>
              <a:rPr lang="it-IT" sz="3600" b="0" kern="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LOMBARDIA</a:t>
            </a:r>
            <a:endParaRPr lang="it-IT" sz="3200" kern="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ECDE38C2-9D00-4512-B1D8-2BBEA8DCFFC6}"/>
              </a:ext>
            </a:extLst>
          </p:cNvPr>
          <p:cNvSpPr/>
          <p:nvPr/>
        </p:nvSpPr>
        <p:spPr>
          <a:xfrm flipV="1">
            <a:off x="0" y="5019552"/>
            <a:ext cx="7471254" cy="162047"/>
          </a:xfrm>
          <a:custGeom>
            <a:avLst/>
            <a:gdLst/>
            <a:ahLst/>
            <a:cxnLst/>
            <a:rect l="l" t="t" r="r" b="b"/>
            <a:pathLst>
              <a:path w="6441440" h="769620">
                <a:moveTo>
                  <a:pt x="0" y="769442"/>
                </a:moveTo>
                <a:lnTo>
                  <a:pt x="6440932" y="769442"/>
                </a:lnTo>
                <a:lnTo>
                  <a:pt x="6440932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9117CD-EF39-4DCD-BAF6-F05517F426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1" t="31641" r="17186" b="30321"/>
          <a:stretch/>
        </p:blipFill>
        <p:spPr bwMode="auto">
          <a:xfrm>
            <a:off x="7964777" y="180243"/>
            <a:ext cx="3726065" cy="222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18" name="Grafico 17">
                <a:extLst>
                  <a:ext uri="{FF2B5EF4-FFF2-40B4-BE49-F238E27FC236}">
                    <a16:creationId xmlns:a16="http://schemas.microsoft.com/office/drawing/2014/main" id="{27C9CF1C-7905-4026-877C-39215631E39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3155994"/>
                  </p:ext>
                </p:extLst>
              </p:nvPr>
            </p:nvGraphicFramePr>
            <p:xfrm>
              <a:off x="5381427" y="2310644"/>
              <a:ext cx="5852847" cy="407382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8" name="Grafico 17">
                <a:extLst>
                  <a:ext uri="{FF2B5EF4-FFF2-40B4-BE49-F238E27FC236}">
                    <a16:creationId xmlns:a16="http://schemas.microsoft.com/office/drawing/2014/main" id="{27C9CF1C-7905-4026-877C-39215631E3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81427" y="2310644"/>
                <a:ext cx="5852847" cy="4073829"/>
              </a:xfrm>
              <a:prstGeom prst="rect">
                <a:avLst/>
              </a:prstGeom>
            </p:spPr>
          </p:pic>
        </mc:Fallback>
      </mc:AlternateContent>
      <p:sp>
        <p:nvSpPr>
          <p:cNvPr id="59" name="object 4">
            <a:extLst>
              <a:ext uri="{FF2B5EF4-FFF2-40B4-BE49-F238E27FC236}">
                <a16:creationId xmlns:a16="http://schemas.microsoft.com/office/drawing/2014/main" id="{0C5F50B4-EB84-4002-B4E2-775768AA5E0A}"/>
              </a:ext>
            </a:extLst>
          </p:cNvPr>
          <p:cNvSpPr/>
          <p:nvPr/>
        </p:nvSpPr>
        <p:spPr>
          <a:xfrm flipH="1">
            <a:off x="1065895" y="3036029"/>
            <a:ext cx="6355985" cy="45719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64" name="Connettore diritto 63">
            <a:extLst>
              <a:ext uri="{FF2B5EF4-FFF2-40B4-BE49-F238E27FC236}">
                <a16:creationId xmlns:a16="http://schemas.microsoft.com/office/drawing/2014/main" id="{7265D9AF-3861-4AAE-B1B5-4F29A16FDEF5}"/>
              </a:ext>
            </a:extLst>
          </p:cNvPr>
          <p:cNvCxnSpPr>
            <a:cxnSpLocks/>
            <a:endCxn id="62" idx="3"/>
          </p:cNvCxnSpPr>
          <p:nvPr/>
        </p:nvCxnSpPr>
        <p:spPr>
          <a:xfrm flipH="1">
            <a:off x="9303541" y="1910078"/>
            <a:ext cx="64076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object 7">
            <a:extLst>
              <a:ext uri="{FF2B5EF4-FFF2-40B4-BE49-F238E27FC236}">
                <a16:creationId xmlns:a16="http://schemas.microsoft.com/office/drawing/2014/main" id="{3EEA56CC-F10A-44AB-B3FC-C6266BF73C4D}"/>
              </a:ext>
            </a:extLst>
          </p:cNvPr>
          <p:cNvSpPr/>
          <p:nvPr/>
        </p:nvSpPr>
        <p:spPr>
          <a:xfrm>
            <a:off x="2382598" y="2339137"/>
            <a:ext cx="1453642" cy="1449280"/>
          </a:xfrm>
          <a:custGeom>
            <a:avLst/>
            <a:gdLst/>
            <a:ahLst/>
            <a:cxnLst/>
            <a:rect l="l" t="t" r="r" b="b"/>
            <a:pathLst>
              <a:path w="772159" h="735330">
                <a:moveTo>
                  <a:pt x="0" y="367411"/>
                </a:moveTo>
                <a:lnTo>
                  <a:pt x="3007" y="321317"/>
                </a:lnTo>
                <a:lnTo>
                  <a:pt x="11790" y="276934"/>
                </a:lnTo>
                <a:lnTo>
                  <a:pt x="25986" y="234606"/>
                </a:lnTo>
                <a:lnTo>
                  <a:pt x="45233" y="194675"/>
                </a:lnTo>
                <a:lnTo>
                  <a:pt x="69170" y="157487"/>
                </a:lnTo>
                <a:lnTo>
                  <a:pt x="97435" y="123386"/>
                </a:lnTo>
                <a:lnTo>
                  <a:pt x="129666" y="92715"/>
                </a:lnTo>
                <a:lnTo>
                  <a:pt x="165501" y="65819"/>
                </a:lnTo>
                <a:lnTo>
                  <a:pt x="204578" y="43041"/>
                </a:lnTo>
                <a:lnTo>
                  <a:pt x="246537" y="24727"/>
                </a:lnTo>
                <a:lnTo>
                  <a:pt x="291014" y="11219"/>
                </a:lnTo>
                <a:lnTo>
                  <a:pt x="337649" y="2862"/>
                </a:lnTo>
                <a:lnTo>
                  <a:pt x="386079" y="0"/>
                </a:lnTo>
                <a:lnTo>
                  <a:pt x="434510" y="2862"/>
                </a:lnTo>
                <a:lnTo>
                  <a:pt x="481145" y="11219"/>
                </a:lnTo>
                <a:lnTo>
                  <a:pt x="525622" y="24727"/>
                </a:lnTo>
                <a:lnTo>
                  <a:pt x="567581" y="43041"/>
                </a:lnTo>
                <a:lnTo>
                  <a:pt x="606658" y="65819"/>
                </a:lnTo>
                <a:lnTo>
                  <a:pt x="642493" y="92715"/>
                </a:lnTo>
                <a:lnTo>
                  <a:pt x="674724" y="123386"/>
                </a:lnTo>
                <a:lnTo>
                  <a:pt x="702989" y="157487"/>
                </a:lnTo>
                <a:lnTo>
                  <a:pt x="726926" y="194675"/>
                </a:lnTo>
                <a:lnTo>
                  <a:pt x="746173" y="234606"/>
                </a:lnTo>
                <a:lnTo>
                  <a:pt x="760369" y="276934"/>
                </a:lnTo>
                <a:lnTo>
                  <a:pt x="769152" y="321317"/>
                </a:lnTo>
                <a:lnTo>
                  <a:pt x="772159" y="367411"/>
                </a:lnTo>
                <a:lnTo>
                  <a:pt x="769152" y="413504"/>
                </a:lnTo>
                <a:lnTo>
                  <a:pt x="760369" y="457887"/>
                </a:lnTo>
                <a:lnTo>
                  <a:pt x="746173" y="500215"/>
                </a:lnTo>
                <a:lnTo>
                  <a:pt x="726926" y="540146"/>
                </a:lnTo>
                <a:lnTo>
                  <a:pt x="702989" y="577334"/>
                </a:lnTo>
                <a:lnTo>
                  <a:pt x="674724" y="611435"/>
                </a:lnTo>
                <a:lnTo>
                  <a:pt x="642493" y="642106"/>
                </a:lnTo>
                <a:lnTo>
                  <a:pt x="606658" y="669002"/>
                </a:lnTo>
                <a:lnTo>
                  <a:pt x="567581" y="691780"/>
                </a:lnTo>
                <a:lnTo>
                  <a:pt x="525622" y="710094"/>
                </a:lnTo>
                <a:lnTo>
                  <a:pt x="481145" y="723602"/>
                </a:lnTo>
                <a:lnTo>
                  <a:pt x="434510" y="731959"/>
                </a:lnTo>
                <a:lnTo>
                  <a:pt x="386079" y="734822"/>
                </a:lnTo>
                <a:lnTo>
                  <a:pt x="337649" y="731959"/>
                </a:lnTo>
                <a:lnTo>
                  <a:pt x="291014" y="723602"/>
                </a:lnTo>
                <a:lnTo>
                  <a:pt x="246537" y="710094"/>
                </a:lnTo>
                <a:lnTo>
                  <a:pt x="204578" y="691780"/>
                </a:lnTo>
                <a:lnTo>
                  <a:pt x="165501" y="669002"/>
                </a:lnTo>
                <a:lnTo>
                  <a:pt x="129666" y="642106"/>
                </a:lnTo>
                <a:lnTo>
                  <a:pt x="97435" y="611435"/>
                </a:lnTo>
                <a:lnTo>
                  <a:pt x="69170" y="577334"/>
                </a:lnTo>
                <a:lnTo>
                  <a:pt x="45233" y="540146"/>
                </a:lnTo>
                <a:lnTo>
                  <a:pt x="25986" y="500215"/>
                </a:lnTo>
                <a:lnTo>
                  <a:pt x="11790" y="457887"/>
                </a:lnTo>
                <a:lnTo>
                  <a:pt x="3007" y="413504"/>
                </a:lnTo>
                <a:lnTo>
                  <a:pt x="0" y="367411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21B75617-2B12-4BC6-BEAD-F131773B4761}"/>
              </a:ext>
            </a:extLst>
          </p:cNvPr>
          <p:cNvSpPr txBox="1">
            <a:spLocks/>
          </p:cNvSpPr>
          <p:nvPr/>
        </p:nvSpPr>
        <p:spPr>
          <a:xfrm>
            <a:off x="-769310" y="721853"/>
            <a:ext cx="56982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FOCUS LOMBARDIA</a:t>
            </a:r>
            <a:endParaRPr lang="it-IT" sz="18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object 4">
            <a:extLst>
              <a:ext uri="{FF2B5EF4-FFF2-40B4-BE49-F238E27FC236}">
                <a16:creationId xmlns:a16="http://schemas.microsoft.com/office/drawing/2014/main" id="{AFEA7CF2-38F8-46A4-A819-53F0EBE40BC2}"/>
              </a:ext>
            </a:extLst>
          </p:cNvPr>
          <p:cNvSpPr txBox="1">
            <a:spLocks/>
          </p:cNvSpPr>
          <p:nvPr/>
        </p:nvSpPr>
        <p:spPr>
          <a:xfrm>
            <a:off x="2407163" y="2686399"/>
            <a:ext cx="147404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26,3%</a:t>
            </a:r>
            <a:endParaRPr lang="it-IT" sz="18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object 7">
            <a:extLst>
              <a:ext uri="{FF2B5EF4-FFF2-40B4-BE49-F238E27FC236}">
                <a16:creationId xmlns:a16="http://schemas.microsoft.com/office/drawing/2014/main" id="{FFB6BEF5-4C2B-4F69-B50D-C7DCE811F097}"/>
              </a:ext>
            </a:extLst>
          </p:cNvPr>
          <p:cNvSpPr/>
          <p:nvPr/>
        </p:nvSpPr>
        <p:spPr>
          <a:xfrm>
            <a:off x="9944304" y="1498858"/>
            <a:ext cx="902832" cy="811787"/>
          </a:xfrm>
          <a:custGeom>
            <a:avLst/>
            <a:gdLst/>
            <a:ahLst/>
            <a:cxnLst/>
            <a:rect l="l" t="t" r="r" b="b"/>
            <a:pathLst>
              <a:path w="772159" h="735330">
                <a:moveTo>
                  <a:pt x="0" y="367411"/>
                </a:moveTo>
                <a:lnTo>
                  <a:pt x="3007" y="321317"/>
                </a:lnTo>
                <a:lnTo>
                  <a:pt x="11790" y="276934"/>
                </a:lnTo>
                <a:lnTo>
                  <a:pt x="25986" y="234606"/>
                </a:lnTo>
                <a:lnTo>
                  <a:pt x="45233" y="194675"/>
                </a:lnTo>
                <a:lnTo>
                  <a:pt x="69170" y="157487"/>
                </a:lnTo>
                <a:lnTo>
                  <a:pt x="97435" y="123386"/>
                </a:lnTo>
                <a:lnTo>
                  <a:pt x="129666" y="92715"/>
                </a:lnTo>
                <a:lnTo>
                  <a:pt x="165501" y="65819"/>
                </a:lnTo>
                <a:lnTo>
                  <a:pt x="204578" y="43041"/>
                </a:lnTo>
                <a:lnTo>
                  <a:pt x="246537" y="24727"/>
                </a:lnTo>
                <a:lnTo>
                  <a:pt x="291014" y="11219"/>
                </a:lnTo>
                <a:lnTo>
                  <a:pt x="337649" y="2862"/>
                </a:lnTo>
                <a:lnTo>
                  <a:pt x="386079" y="0"/>
                </a:lnTo>
                <a:lnTo>
                  <a:pt x="434510" y="2862"/>
                </a:lnTo>
                <a:lnTo>
                  <a:pt x="481145" y="11219"/>
                </a:lnTo>
                <a:lnTo>
                  <a:pt x="525622" y="24727"/>
                </a:lnTo>
                <a:lnTo>
                  <a:pt x="567581" y="43041"/>
                </a:lnTo>
                <a:lnTo>
                  <a:pt x="606658" y="65819"/>
                </a:lnTo>
                <a:lnTo>
                  <a:pt x="642493" y="92715"/>
                </a:lnTo>
                <a:lnTo>
                  <a:pt x="674724" y="123386"/>
                </a:lnTo>
                <a:lnTo>
                  <a:pt x="702989" y="157487"/>
                </a:lnTo>
                <a:lnTo>
                  <a:pt x="726926" y="194675"/>
                </a:lnTo>
                <a:lnTo>
                  <a:pt x="746173" y="234606"/>
                </a:lnTo>
                <a:lnTo>
                  <a:pt x="760369" y="276934"/>
                </a:lnTo>
                <a:lnTo>
                  <a:pt x="769152" y="321317"/>
                </a:lnTo>
                <a:lnTo>
                  <a:pt x="772159" y="367411"/>
                </a:lnTo>
                <a:lnTo>
                  <a:pt x="769152" y="413504"/>
                </a:lnTo>
                <a:lnTo>
                  <a:pt x="760369" y="457887"/>
                </a:lnTo>
                <a:lnTo>
                  <a:pt x="746173" y="500215"/>
                </a:lnTo>
                <a:lnTo>
                  <a:pt x="726926" y="540146"/>
                </a:lnTo>
                <a:lnTo>
                  <a:pt x="702989" y="577334"/>
                </a:lnTo>
                <a:lnTo>
                  <a:pt x="674724" y="611435"/>
                </a:lnTo>
                <a:lnTo>
                  <a:pt x="642493" y="642106"/>
                </a:lnTo>
                <a:lnTo>
                  <a:pt x="606658" y="669002"/>
                </a:lnTo>
                <a:lnTo>
                  <a:pt x="567581" y="691780"/>
                </a:lnTo>
                <a:lnTo>
                  <a:pt x="525622" y="710094"/>
                </a:lnTo>
                <a:lnTo>
                  <a:pt x="481145" y="723602"/>
                </a:lnTo>
                <a:lnTo>
                  <a:pt x="434510" y="731959"/>
                </a:lnTo>
                <a:lnTo>
                  <a:pt x="386079" y="734822"/>
                </a:lnTo>
                <a:lnTo>
                  <a:pt x="337649" y="731959"/>
                </a:lnTo>
                <a:lnTo>
                  <a:pt x="291014" y="723602"/>
                </a:lnTo>
                <a:lnTo>
                  <a:pt x="246537" y="710094"/>
                </a:lnTo>
                <a:lnTo>
                  <a:pt x="204578" y="691780"/>
                </a:lnTo>
                <a:lnTo>
                  <a:pt x="165501" y="669002"/>
                </a:lnTo>
                <a:lnTo>
                  <a:pt x="129666" y="642106"/>
                </a:lnTo>
                <a:lnTo>
                  <a:pt x="97435" y="611435"/>
                </a:lnTo>
                <a:lnTo>
                  <a:pt x="69170" y="577334"/>
                </a:lnTo>
                <a:lnTo>
                  <a:pt x="45233" y="540146"/>
                </a:lnTo>
                <a:lnTo>
                  <a:pt x="25986" y="500215"/>
                </a:lnTo>
                <a:lnTo>
                  <a:pt x="11790" y="457887"/>
                </a:lnTo>
                <a:lnTo>
                  <a:pt x="3007" y="413504"/>
                </a:lnTo>
                <a:lnTo>
                  <a:pt x="0" y="367411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6A1FADFF-715A-4AC7-B658-30BF7EBD0305}"/>
              </a:ext>
            </a:extLst>
          </p:cNvPr>
          <p:cNvSpPr/>
          <p:nvPr/>
        </p:nvSpPr>
        <p:spPr>
          <a:xfrm>
            <a:off x="0" y="1073763"/>
            <a:ext cx="3515724" cy="118348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4">
            <a:extLst>
              <a:ext uri="{FF2B5EF4-FFF2-40B4-BE49-F238E27FC236}">
                <a16:creationId xmlns:a16="http://schemas.microsoft.com/office/drawing/2014/main" id="{E42F934A-40CF-4BB6-A2DE-41FE0F9D0178}"/>
              </a:ext>
            </a:extLst>
          </p:cNvPr>
          <p:cNvSpPr txBox="1">
            <a:spLocks/>
          </p:cNvSpPr>
          <p:nvPr/>
        </p:nvSpPr>
        <p:spPr>
          <a:xfrm>
            <a:off x="2149030" y="3124131"/>
            <a:ext cx="2030098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Sul totale </a:t>
            </a:r>
          </a:p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Italia</a:t>
            </a:r>
            <a:endParaRPr lang="it-IT" sz="11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object 4">
            <a:extLst>
              <a:ext uri="{FF2B5EF4-FFF2-40B4-BE49-F238E27FC236}">
                <a16:creationId xmlns:a16="http://schemas.microsoft.com/office/drawing/2014/main" id="{1D26E633-CFE8-40D4-B0E2-9BEC056523B0}"/>
              </a:ext>
            </a:extLst>
          </p:cNvPr>
          <p:cNvSpPr/>
          <p:nvPr/>
        </p:nvSpPr>
        <p:spPr>
          <a:xfrm>
            <a:off x="1065896" y="1180100"/>
            <a:ext cx="54195" cy="1897381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1" name="object 4">
            <a:extLst>
              <a:ext uri="{FF2B5EF4-FFF2-40B4-BE49-F238E27FC236}">
                <a16:creationId xmlns:a16="http://schemas.microsoft.com/office/drawing/2014/main" id="{0DA8F60A-0C53-4554-8A80-2CE8CC2F0D9F}"/>
              </a:ext>
            </a:extLst>
          </p:cNvPr>
          <p:cNvSpPr txBox="1">
            <a:spLocks/>
          </p:cNvSpPr>
          <p:nvPr/>
        </p:nvSpPr>
        <p:spPr>
          <a:xfrm>
            <a:off x="9669685" y="1739586"/>
            <a:ext cx="14740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40,8%</a:t>
            </a:r>
            <a:endParaRPr lang="it-IT" sz="16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object 4">
            <a:extLst>
              <a:ext uri="{FF2B5EF4-FFF2-40B4-BE49-F238E27FC236}">
                <a16:creationId xmlns:a16="http://schemas.microsoft.com/office/drawing/2014/main" id="{F2C76AAB-74D4-487D-AC96-FCA3CB8CDD34}"/>
              </a:ext>
            </a:extLst>
          </p:cNvPr>
          <p:cNvSpPr txBox="1">
            <a:spLocks/>
          </p:cNvSpPr>
          <p:nvPr/>
        </p:nvSpPr>
        <p:spPr>
          <a:xfrm>
            <a:off x="8030220" y="1626667"/>
            <a:ext cx="1273321" cy="56682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Sul totale imprese lombarde</a:t>
            </a:r>
          </a:p>
        </p:txBody>
      </p:sp>
      <p:cxnSp>
        <p:nvCxnSpPr>
          <p:cNvPr id="63" name="Connettore diritto 62">
            <a:extLst>
              <a:ext uri="{FF2B5EF4-FFF2-40B4-BE49-F238E27FC236}">
                <a16:creationId xmlns:a16="http://schemas.microsoft.com/office/drawing/2014/main" id="{9DB252D0-D8D8-497C-AE23-1D14599A83C0}"/>
              </a:ext>
            </a:extLst>
          </p:cNvPr>
          <p:cNvCxnSpPr>
            <a:cxnSpLocks/>
            <a:stCxn id="19" idx="3"/>
            <a:endCxn id="62" idx="1"/>
          </p:cNvCxnSpPr>
          <p:nvPr/>
        </p:nvCxnSpPr>
        <p:spPr>
          <a:xfrm>
            <a:off x="6887324" y="1904752"/>
            <a:ext cx="1142896" cy="532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object 6">
            <a:extLst>
              <a:ext uri="{FF2B5EF4-FFF2-40B4-BE49-F238E27FC236}">
                <a16:creationId xmlns:a16="http://schemas.microsoft.com/office/drawing/2014/main" id="{80EDF80B-CA6A-4631-B04B-9BEB67B4A792}"/>
              </a:ext>
            </a:extLst>
          </p:cNvPr>
          <p:cNvSpPr txBox="1"/>
          <p:nvPr/>
        </p:nvSpPr>
        <p:spPr>
          <a:xfrm>
            <a:off x="5446885" y="254912"/>
            <a:ext cx="6506296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2400" spc="-5" dirty="0">
                <a:solidFill>
                  <a:schemeClr val="accent2"/>
                </a:solidFill>
                <a:latin typeface="Century Gothic" panose="020B0502020202020204" pitchFamily="34" charset="0"/>
                <a:cs typeface="Calibri"/>
              </a:rPr>
              <a:t>Presenza di imprese coesive per regione</a:t>
            </a:r>
          </a:p>
          <a:p>
            <a:pPr marL="12700" algn="ctr">
              <a:spcBef>
                <a:spcPts val="100"/>
              </a:spcBef>
            </a:pPr>
            <a:r>
              <a:rPr lang="it-IT" sz="16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(Valori</a:t>
            </a:r>
            <a:r>
              <a:rPr lang="it-IT" sz="1600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%)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37A6318F-683E-412B-A36E-2E1A3B620CED}"/>
              </a:ext>
            </a:extLst>
          </p:cNvPr>
          <p:cNvSpPr txBox="1"/>
          <p:nvPr/>
        </p:nvSpPr>
        <p:spPr>
          <a:xfrm>
            <a:off x="137877" y="5515832"/>
            <a:ext cx="6093500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600" dirty="0">
                <a:effectLst/>
                <a:latin typeface="Calibri" panose="020F0502020204030204" pitchFamily="34" charset="0"/>
                <a:ea typeface="Arial Unicode MS"/>
                <a:cs typeface="Helvetica Neue"/>
              </a:rPr>
              <a:t>Fonte: Unioncamere, Fondazione Symbola, 2021</a:t>
            </a:r>
            <a:endParaRPr lang="it-IT" sz="1600" dirty="0">
              <a:effectLst/>
              <a:latin typeface="Calibri" panose="020F0502020204030204" pitchFamily="34" charset="0"/>
              <a:ea typeface="Arial Unicode MS"/>
              <a:cs typeface="Times New Roman" panose="02020603050405020304" pitchFamily="18" charset="0"/>
            </a:endParaRPr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C9C903AE-584D-4AB8-8F73-3BE5DBC2E853}"/>
              </a:ext>
            </a:extLst>
          </p:cNvPr>
          <p:cNvSpPr/>
          <p:nvPr/>
        </p:nvSpPr>
        <p:spPr>
          <a:xfrm>
            <a:off x="4848379" y="1080635"/>
            <a:ext cx="7343621" cy="104604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36BC4657-8249-464A-8259-ADE0986F57AE}"/>
              </a:ext>
            </a:extLst>
          </p:cNvPr>
          <p:cNvSpPr txBox="1">
            <a:spLocks/>
          </p:cNvSpPr>
          <p:nvPr/>
        </p:nvSpPr>
        <p:spPr>
          <a:xfrm>
            <a:off x="5413284" y="1423851"/>
            <a:ext cx="1474040" cy="961802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12.866</a:t>
            </a:r>
          </a:p>
          <a:p>
            <a:pPr algn="ctr">
              <a:spcBef>
                <a:spcPts val="100"/>
              </a:spcBef>
            </a:pPr>
            <a:r>
              <a:rPr lang="it-IT" sz="1800" b="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IMPRESE</a:t>
            </a:r>
          </a:p>
          <a:p>
            <a:pPr algn="ctr">
              <a:spcBef>
                <a:spcPts val="100"/>
              </a:spcBef>
            </a:pPr>
            <a:r>
              <a:rPr lang="it-IT" sz="1800" b="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LOMBARDE</a:t>
            </a:r>
            <a:endParaRPr lang="it-IT" sz="1800" b="0" kern="0" dirty="0">
              <a:solidFill>
                <a:schemeClr val="bg1"/>
              </a:solidFill>
            </a:endParaRPr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83CD3E0A-D1E6-4DAC-87E2-D1DC3A233DC1}"/>
              </a:ext>
            </a:extLst>
          </p:cNvPr>
          <p:cNvSpPr txBox="1">
            <a:spLocks/>
          </p:cNvSpPr>
          <p:nvPr/>
        </p:nvSpPr>
        <p:spPr>
          <a:xfrm>
            <a:off x="2320062" y="4214544"/>
            <a:ext cx="1474040" cy="948978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48.873</a:t>
            </a:r>
          </a:p>
          <a:p>
            <a:pPr algn="ctr">
              <a:spcBef>
                <a:spcPts val="100"/>
              </a:spcBef>
            </a:pPr>
            <a:r>
              <a:rPr lang="it-IT" sz="1800" b="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TOTALE ITALIA</a:t>
            </a:r>
            <a:endParaRPr lang="it-IT" sz="1800" b="0" kern="0" dirty="0">
              <a:solidFill>
                <a:schemeClr val="bg1"/>
              </a:solidFill>
            </a:endParaRP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2CD07F71-D974-4209-896F-0BB41F63EC29}"/>
              </a:ext>
            </a:extLst>
          </p:cNvPr>
          <p:cNvCxnSpPr>
            <a:cxnSpLocks/>
          </p:cNvCxnSpPr>
          <p:nvPr/>
        </p:nvCxnSpPr>
        <p:spPr>
          <a:xfrm>
            <a:off x="3072322" y="3774610"/>
            <a:ext cx="0" cy="43993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9" name="Immagine 28">
            <a:extLst>
              <a:ext uri="{FF2B5EF4-FFF2-40B4-BE49-F238E27FC236}">
                <a16:creationId xmlns:a16="http://schemas.microsoft.com/office/drawing/2014/main" id="{87C6A10A-9D77-43CE-B7D5-418182FB2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3255"/>
            <a:ext cx="12192000" cy="835152"/>
          </a:xfrm>
          <a:prstGeom prst="rect">
            <a:avLst/>
          </a:prstGeom>
        </p:spPr>
      </p:pic>
      <p:sp>
        <p:nvSpPr>
          <p:cNvPr id="30" name="object 4">
            <a:extLst>
              <a:ext uri="{FF2B5EF4-FFF2-40B4-BE49-F238E27FC236}">
                <a16:creationId xmlns:a16="http://schemas.microsoft.com/office/drawing/2014/main" id="{DE88D285-23A1-43AC-834A-359F7BE4980D}"/>
              </a:ext>
            </a:extLst>
          </p:cNvPr>
          <p:cNvSpPr txBox="1">
            <a:spLocks/>
          </p:cNvSpPr>
          <p:nvPr/>
        </p:nvSpPr>
        <p:spPr>
          <a:xfrm>
            <a:off x="9664857" y="2773234"/>
            <a:ext cx="1474040" cy="1133644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800" b="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1° </a:t>
            </a:r>
          </a:p>
          <a:p>
            <a:pPr algn="ctr">
              <a:spcBef>
                <a:spcPts val="100"/>
              </a:spcBef>
            </a:pPr>
            <a:r>
              <a:rPr lang="it-IT" sz="1800" b="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tra le regioni italiane per valori assoluti</a:t>
            </a:r>
            <a:endParaRPr lang="it-IT" sz="18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785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>
            <a:extLst>
              <a:ext uri="{FF2B5EF4-FFF2-40B4-BE49-F238E27FC236}">
                <a16:creationId xmlns:a16="http://schemas.microsoft.com/office/drawing/2014/main" id="{02A282E4-B2BE-4171-83D5-CFD8A36C911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447800"/>
            <a:ext cx="8521336" cy="540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bject 4">
            <a:extLst>
              <a:ext uri="{FF2B5EF4-FFF2-40B4-BE49-F238E27FC236}">
                <a16:creationId xmlns:a16="http://schemas.microsoft.com/office/drawing/2014/main" id="{FA076AE2-5E2D-4534-8232-E70D58DF4A45}"/>
              </a:ext>
            </a:extLst>
          </p:cNvPr>
          <p:cNvSpPr/>
          <p:nvPr/>
        </p:nvSpPr>
        <p:spPr>
          <a:xfrm>
            <a:off x="4829336" y="1151804"/>
            <a:ext cx="7343621" cy="104604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21B75617-2B12-4BC6-BEAD-F131773B4761}"/>
              </a:ext>
            </a:extLst>
          </p:cNvPr>
          <p:cNvSpPr txBox="1">
            <a:spLocks/>
          </p:cNvSpPr>
          <p:nvPr/>
        </p:nvSpPr>
        <p:spPr>
          <a:xfrm>
            <a:off x="-849857" y="299238"/>
            <a:ext cx="56982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FOCUS LOMBARDIA</a:t>
            </a:r>
            <a:endParaRPr lang="it-IT" sz="18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6A1FADFF-715A-4AC7-B658-30BF7EBD0305}"/>
              </a:ext>
            </a:extLst>
          </p:cNvPr>
          <p:cNvSpPr/>
          <p:nvPr/>
        </p:nvSpPr>
        <p:spPr>
          <a:xfrm>
            <a:off x="17637" y="731419"/>
            <a:ext cx="3515724" cy="118348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80EDF80B-CA6A-4631-B04B-9BEB67B4A792}"/>
              </a:ext>
            </a:extLst>
          </p:cNvPr>
          <p:cNvSpPr txBox="1"/>
          <p:nvPr/>
        </p:nvSpPr>
        <p:spPr>
          <a:xfrm>
            <a:off x="4829336" y="207952"/>
            <a:ext cx="7253647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2000" spc="-5" dirty="0">
                <a:solidFill>
                  <a:schemeClr val="accent2"/>
                </a:solidFill>
                <a:latin typeface="Century Gothic" panose="020B0502020202020204" pitchFamily="34" charset="0"/>
                <a:cs typeface="Calibri"/>
              </a:rPr>
              <a:t>Distribuzione delle regioni italiane in base alla presenza di imprese coesive e al PIL pro capite </a:t>
            </a:r>
          </a:p>
          <a:p>
            <a:pPr marL="12700" algn="ctr">
              <a:spcBef>
                <a:spcPts val="100"/>
              </a:spcBef>
            </a:pPr>
            <a:r>
              <a:rPr lang="it-IT" sz="1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(Valori</a:t>
            </a:r>
            <a:r>
              <a:rPr lang="it-IT" sz="1400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%)</a:t>
            </a:r>
          </a:p>
        </p:txBody>
      </p: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62FA658D-EB33-4655-ACF8-2C4E4D46CC88}"/>
              </a:ext>
            </a:extLst>
          </p:cNvPr>
          <p:cNvCxnSpPr>
            <a:cxnSpLocks/>
          </p:cNvCxnSpPr>
          <p:nvPr/>
        </p:nvCxnSpPr>
        <p:spPr>
          <a:xfrm>
            <a:off x="6692536" y="1643552"/>
            <a:ext cx="0" cy="41682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FC1C93E6-2862-46E0-8FF3-32B5945E6901}"/>
              </a:ext>
            </a:extLst>
          </p:cNvPr>
          <p:cNvCxnSpPr>
            <a:cxnSpLocks/>
          </p:cNvCxnSpPr>
          <p:nvPr/>
        </p:nvCxnSpPr>
        <p:spPr>
          <a:xfrm flipH="1">
            <a:off x="3033109" y="3810000"/>
            <a:ext cx="678362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object 4">
            <a:extLst>
              <a:ext uri="{FF2B5EF4-FFF2-40B4-BE49-F238E27FC236}">
                <a16:creationId xmlns:a16="http://schemas.microsoft.com/office/drawing/2014/main" id="{1B63508E-7A1E-4860-866B-D18D8BD68292}"/>
              </a:ext>
            </a:extLst>
          </p:cNvPr>
          <p:cNvSpPr txBox="1">
            <a:spLocks/>
          </p:cNvSpPr>
          <p:nvPr/>
        </p:nvSpPr>
        <p:spPr>
          <a:xfrm>
            <a:off x="9576751" y="3695866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BC2BF4C7-F84A-40E1-ABCD-866C5C43F78A}"/>
              </a:ext>
            </a:extLst>
          </p:cNvPr>
          <p:cNvSpPr txBox="1">
            <a:spLocks/>
          </p:cNvSpPr>
          <p:nvPr/>
        </p:nvSpPr>
        <p:spPr>
          <a:xfrm>
            <a:off x="5677487" y="1304667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EB5E120-0ACE-4C73-A9C7-F468D7DFC326}"/>
              </a:ext>
            </a:extLst>
          </p:cNvPr>
          <p:cNvSpPr txBox="1"/>
          <p:nvPr/>
        </p:nvSpPr>
        <p:spPr>
          <a:xfrm>
            <a:off x="218949" y="6384473"/>
            <a:ext cx="6093500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600" dirty="0">
                <a:effectLst/>
                <a:latin typeface="Calibri" panose="020F0502020204030204" pitchFamily="34" charset="0"/>
                <a:ea typeface="Arial Unicode MS"/>
                <a:cs typeface="Helvetica Neue"/>
              </a:rPr>
              <a:t>Fonte: Unioncamere, Fondazione Symbola, 2021</a:t>
            </a:r>
            <a:endParaRPr lang="it-IT" sz="1600" dirty="0">
              <a:effectLst/>
              <a:latin typeface="Calibri" panose="020F0502020204030204" pitchFamily="34" charset="0"/>
              <a:ea typeface="Arial Unicode MS"/>
              <a:cs typeface="Times New Roman" panose="02020603050405020304" pitchFamily="18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ED1D46D-0E0B-44D0-946B-C1E8DE84BBF0}"/>
              </a:ext>
            </a:extLst>
          </p:cNvPr>
          <p:cNvSpPr/>
          <p:nvPr/>
        </p:nvSpPr>
        <p:spPr>
          <a:xfrm>
            <a:off x="6953296" y="2305816"/>
            <a:ext cx="1114693" cy="242595"/>
          </a:xfrm>
          <a:prstGeom prst="round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230EE2C2-8A68-4521-AFAC-0BAFC3A61771}"/>
              </a:ext>
            </a:extLst>
          </p:cNvPr>
          <p:cNvCxnSpPr>
            <a:cxnSpLocks/>
          </p:cNvCxnSpPr>
          <p:nvPr/>
        </p:nvCxnSpPr>
        <p:spPr>
          <a:xfrm flipH="1">
            <a:off x="1600200" y="2414954"/>
            <a:ext cx="535309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object 7">
            <a:extLst>
              <a:ext uri="{FF2B5EF4-FFF2-40B4-BE49-F238E27FC236}">
                <a16:creationId xmlns:a16="http://schemas.microsoft.com/office/drawing/2014/main" id="{D778A210-147E-41C5-8FE9-E2196AB4F909}"/>
              </a:ext>
            </a:extLst>
          </p:cNvPr>
          <p:cNvSpPr/>
          <p:nvPr/>
        </p:nvSpPr>
        <p:spPr>
          <a:xfrm>
            <a:off x="485508" y="1837821"/>
            <a:ext cx="1121890" cy="1128035"/>
          </a:xfrm>
          <a:custGeom>
            <a:avLst/>
            <a:gdLst/>
            <a:ahLst/>
            <a:cxnLst/>
            <a:rect l="l" t="t" r="r" b="b"/>
            <a:pathLst>
              <a:path w="772159" h="735330">
                <a:moveTo>
                  <a:pt x="0" y="367411"/>
                </a:moveTo>
                <a:lnTo>
                  <a:pt x="3007" y="321317"/>
                </a:lnTo>
                <a:lnTo>
                  <a:pt x="11790" y="276934"/>
                </a:lnTo>
                <a:lnTo>
                  <a:pt x="25986" y="234606"/>
                </a:lnTo>
                <a:lnTo>
                  <a:pt x="45233" y="194675"/>
                </a:lnTo>
                <a:lnTo>
                  <a:pt x="69170" y="157487"/>
                </a:lnTo>
                <a:lnTo>
                  <a:pt x="97435" y="123386"/>
                </a:lnTo>
                <a:lnTo>
                  <a:pt x="129666" y="92715"/>
                </a:lnTo>
                <a:lnTo>
                  <a:pt x="165501" y="65819"/>
                </a:lnTo>
                <a:lnTo>
                  <a:pt x="204578" y="43041"/>
                </a:lnTo>
                <a:lnTo>
                  <a:pt x="246537" y="24727"/>
                </a:lnTo>
                <a:lnTo>
                  <a:pt x="291014" y="11219"/>
                </a:lnTo>
                <a:lnTo>
                  <a:pt x="337649" y="2862"/>
                </a:lnTo>
                <a:lnTo>
                  <a:pt x="386079" y="0"/>
                </a:lnTo>
                <a:lnTo>
                  <a:pt x="434510" y="2862"/>
                </a:lnTo>
                <a:lnTo>
                  <a:pt x="481145" y="11219"/>
                </a:lnTo>
                <a:lnTo>
                  <a:pt x="525622" y="24727"/>
                </a:lnTo>
                <a:lnTo>
                  <a:pt x="567581" y="43041"/>
                </a:lnTo>
                <a:lnTo>
                  <a:pt x="606658" y="65819"/>
                </a:lnTo>
                <a:lnTo>
                  <a:pt x="642493" y="92715"/>
                </a:lnTo>
                <a:lnTo>
                  <a:pt x="674724" y="123386"/>
                </a:lnTo>
                <a:lnTo>
                  <a:pt x="702989" y="157487"/>
                </a:lnTo>
                <a:lnTo>
                  <a:pt x="726926" y="194675"/>
                </a:lnTo>
                <a:lnTo>
                  <a:pt x="746173" y="234606"/>
                </a:lnTo>
                <a:lnTo>
                  <a:pt x="760369" y="276934"/>
                </a:lnTo>
                <a:lnTo>
                  <a:pt x="769152" y="321317"/>
                </a:lnTo>
                <a:lnTo>
                  <a:pt x="772159" y="367411"/>
                </a:lnTo>
                <a:lnTo>
                  <a:pt x="769152" y="413504"/>
                </a:lnTo>
                <a:lnTo>
                  <a:pt x="760369" y="457887"/>
                </a:lnTo>
                <a:lnTo>
                  <a:pt x="746173" y="500215"/>
                </a:lnTo>
                <a:lnTo>
                  <a:pt x="726926" y="540146"/>
                </a:lnTo>
                <a:lnTo>
                  <a:pt x="702989" y="577334"/>
                </a:lnTo>
                <a:lnTo>
                  <a:pt x="674724" y="611435"/>
                </a:lnTo>
                <a:lnTo>
                  <a:pt x="642493" y="642106"/>
                </a:lnTo>
                <a:lnTo>
                  <a:pt x="606658" y="669002"/>
                </a:lnTo>
                <a:lnTo>
                  <a:pt x="567581" y="691780"/>
                </a:lnTo>
                <a:lnTo>
                  <a:pt x="525622" y="710094"/>
                </a:lnTo>
                <a:lnTo>
                  <a:pt x="481145" y="723602"/>
                </a:lnTo>
                <a:lnTo>
                  <a:pt x="434510" y="731959"/>
                </a:lnTo>
                <a:lnTo>
                  <a:pt x="386079" y="734822"/>
                </a:lnTo>
                <a:lnTo>
                  <a:pt x="337649" y="731959"/>
                </a:lnTo>
                <a:lnTo>
                  <a:pt x="291014" y="723602"/>
                </a:lnTo>
                <a:lnTo>
                  <a:pt x="246537" y="710094"/>
                </a:lnTo>
                <a:lnTo>
                  <a:pt x="204578" y="691780"/>
                </a:lnTo>
                <a:lnTo>
                  <a:pt x="165501" y="669002"/>
                </a:lnTo>
                <a:lnTo>
                  <a:pt x="129666" y="642106"/>
                </a:lnTo>
                <a:lnTo>
                  <a:pt x="97435" y="611435"/>
                </a:lnTo>
                <a:lnTo>
                  <a:pt x="69170" y="577334"/>
                </a:lnTo>
                <a:lnTo>
                  <a:pt x="45233" y="540146"/>
                </a:lnTo>
                <a:lnTo>
                  <a:pt x="25986" y="500215"/>
                </a:lnTo>
                <a:lnTo>
                  <a:pt x="11790" y="457887"/>
                </a:lnTo>
                <a:lnTo>
                  <a:pt x="3007" y="413504"/>
                </a:lnTo>
                <a:lnTo>
                  <a:pt x="0" y="367411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4">
            <a:extLst>
              <a:ext uri="{FF2B5EF4-FFF2-40B4-BE49-F238E27FC236}">
                <a16:creationId xmlns:a16="http://schemas.microsoft.com/office/drawing/2014/main" id="{1068D2E0-8828-4FC4-9B64-A2F2D4353B3F}"/>
              </a:ext>
            </a:extLst>
          </p:cNvPr>
          <p:cNvSpPr txBox="1">
            <a:spLocks/>
          </p:cNvSpPr>
          <p:nvPr/>
        </p:nvSpPr>
        <p:spPr>
          <a:xfrm>
            <a:off x="301459" y="2238474"/>
            <a:ext cx="14740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133,8%</a:t>
            </a:r>
            <a:endParaRPr lang="it-IT" sz="16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object 4">
            <a:extLst>
              <a:ext uri="{FF2B5EF4-FFF2-40B4-BE49-F238E27FC236}">
                <a16:creationId xmlns:a16="http://schemas.microsoft.com/office/drawing/2014/main" id="{0E4F16E0-2079-48DE-9144-35ED399E270A}"/>
              </a:ext>
            </a:extLst>
          </p:cNvPr>
          <p:cNvSpPr txBox="1">
            <a:spLocks/>
          </p:cNvSpPr>
          <p:nvPr/>
        </p:nvSpPr>
        <p:spPr>
          <a:xfrm>
            <a:off x="309433" y="3108989"/>
            <a:ext cx="1474040" cy="628377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2° in classifica</a:t>
            </a:r>
            <a:endParaRPr lang="it-IT" sz="16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744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0543C30F-D25D-47E4-8FA8-7815BC107AF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99" y="1542794"/>
            <a:ext cx="8509951" cy="5321763"/>
          </a:xfrm>
          <a:prstGeom prst="rect">
            <a:avLst/>
          </a:prstGeom>
        </p:spPr>
      </p:pic>
      <p:sp>
        <p:nvSpPr>
          <p:cNvPr id="20" name="object 4">
            <a:extLst>
              <a:ext uri="{FF2B5EF4-FFF2-40B4-BE49-F238E27FC236}">
                <a16:creationId xmlns:a16="http://schemas.microsoft.com/office/drawing/2014/main" id="{21B75617-2B12-4BC6-BEAD-F131773B4761}"/>
              </a:ext>
            </a:extLst>
          </p:cNvPr>
          <p:cNvSpPr txBox="1">
            <a:spLocks/>
          </p:cNvSpPr>
          <p:nvPr/>
        </p:nvSpPr>
        <p:spPr>
          <a:xfrm>
            <a:off x="-849857" y="299238"/>
            <a:ext cx="56982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FOCUS LOMBARDIA</a:t>
            </a:r>
            <a:endParaRPr lang="it-IT" sz="18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6A1FADFF-715A-4AC7-B658-30BF7EBD0305}"/>
              </a:ext>
            </a:extLst>
          </p:cNvPr>
          <p:cNvSpPr/>
          <p:nvPr/>
        </p:nvSpPr>
        <p:spPr>
          <a:xfrm>
            <a:off x="17637" y="731419"/>
            <a:ext cx="3515724" cy="118348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80EDF80B-CA6A-4631-B04B-9BEB67B4A792}"/>
              </a:ext>
            </a:extLst>
          </p:cNvPr>
          <p:cNvSpPr txBox="1"/>
          <p:nvPr/>
        </p:nvSpPr>
        <p:spPr>
          <a:xfrm>
            <a:off x="4729350" y="117551"/>
            <a:ext cx="7343621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2000" spc="-5" dirty="0">
                <a:solidFill>
                  <a:schemeClr val="accent2"/>
                </a:solidFill>
                <a:latin typeface="Century Gothic" panose="020B0502020202020204" pitchFamily="34" charset="0"/>
                <a:cs typeface="Calibri"/>
              </a:rPr>
              <a:t>Distribuzione delle regioni italiane in base alla presenza di imprese coesive e raccolta differenziata</a:t>
            </a:r>
          </a:p>
          <a:p>
            <a:pPr marL="12700" algn="ctr">
              <a:spcBef>
                <a:spcPts val="100"/>
              </a:spcBef>
            </a:pPr>
            <a:r>
              <a:rPr lang="it-IT" sz="1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(Valori</a:t>
            </a:r>
            <a:r>
              <a:rPr lang="it-IT" sz="1400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%)</a:t>
            </a:r>
          </a:p>
        </p:txBody>
      </p: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62FA658D-EB33-4655-ACF8-2C4E4D46CC88}"/>
              </a:ext>
            </a:extLst>
          </p:cNvPr>
          <p:cNvCxnSpPr>
            <a:cxnSpLocks/>
          </p:cNvCxnSpPr>
          <p:nvPr/>
        </p:nvCxnSpPr>
        <p:spPr>
          <a:xfrm>
            <a:off x="6858000" y="1611742"/>
            <a:ext cx="0" cy="41682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FC1C93E6-2862-46E0-8FF3-32B5945E6901}"/>
              </a:ext>
            </a:extLst>
          </p:cNvPr>
          <p:cNvCxnSpPr>
            <a:cxnSpLocks/>
          </p:cNvCxnSpPr>
          <p:nvPr/>
        </p:nvCxnSpPr>
        <p:spPr>
          <a:xfrm flipH="1">
            <a:off x="3265699" y="3200400"/>
            <a:ext cx="678362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object 4">
            <a:extLst>
              <a:ext uri="{FF2B5EF4-FFF2-40B4-BE49-F238E27FC236}">
                <a16:creationId xmlns:a16="http://schemas.microsoft.com/office/drawing/2014/main" id="{1B63508E-7A1E-4860-866B-D18D8BD68292}"/>
              </a:ext>
            </a:extLst>
          </p:cNvPr>
          <p:cNvSpPr txBox="1">
            <a:spLocks/>
          </p:cNvSpPr>
          <p:nvPr/>
        </p:nvSpPr>
        <p:spPr>
          <a:xfrm>
            <a:off x="9874060" y="3086266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BC2BF4C7-F84A-40E1-ABCD-866C5C43F78A}"/>
              </a:ext>
            </a:extLst>
          </p:cNvPr>
          <p:cNvSpPr txBox="1">
            <a:spLocks/>
          </p:cNvSpPr>
          <p:nvPr/>
        </p:nvSpPr>
        <p:spPr>
          <a:xfrm>
            <a:off x="5842951" y="1454845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EB5E120-0ACE-4C73-A9C7-F468D7DFC326}"/>
              </a:ext>
            </a:extLst>
          </p:cNvPr>
          <p:cNvSpPr txBox="1"/>
          <p:nvPr/>
        </p:nvSpPr>
        <p:spPr>
          <a:xfrm>
            <a:off x="218949" y="6384473"/>
            <a:ext cx="6093500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600" dirty="0">
                <a:effectLst/>
                <a:latin typeface="Calibri" panose="020F0502020204030204" pitchFamily="34" charset="0"/>
                <a:ea typeface="Arial Unicode MS"/>
                <a:cs typeface="Helvetica Neue"/>
              </a:rPr>
              <a:t>Fonte: Unioncamere, Fondazione Symbola, 2021</a:t>
            </a:r>
            <a:endParaRPr lang="it-IT" sz="1600" dirty="0">
              <a:effectLst/>
              <a:latin typeface="Calibri" panose="020F0502020204030204" pitchFamily="34" charset="0"/>
              <a:ea typeface="Arial Unicode MS"/>
              <a:cs typeface="Times New Roman" panose="02020603050405020304" pitchFamily="18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ED1D46D-0E0B-44D0-946B-C1E8DE84BBF0}"/>
              </a:ext>
            </a:extLst>
          </p:cNvPr>
          <p:cNvSpPr/>
          <p:nvPr/>
        </p:nvSpPr>
        <p:spPr>
          <a:xfrm>
            <a:off x="7405496" y="2220969"/>
            <a:ext cx="1114693" cy="242595"/>
          </a:xfrm>
          <a:prstGeom prst="round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C00D6D72-0904-40A0-9C9A-5A9CD0224A19}"/>
              </a:ext>
            </a:extLst>
          </p:cNvPr>
          <p:cNvSpPr/>
          <p:nvPr/>
        </p:nvSpPr>
        <p:spPr>
          <a:xfrm>
            <a:off x="4848378" y="1066771"/>
            <a:ext cx="7343621" cy="104604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210C702B-BEC9-40C2-BFEA-27B6DF88D31C}"/>
              </a:ext>
            </a:extLst>
          </p:cNvPr>
          <p:cNvCxnSpPr>
            <a:cxnSpLocks/>
          </p:cNvCxnSpPr>
          <p:nvPr/>
        </p:nvCxnSpPr>
        <p:spPr>
          <a:xfrm flipH="1" flipV="1">
            <a:off x="1722078" y="2342265"/>
            <a:ext cx="5669351" cy="406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object 7">
            <a:extLst>
              <a:ext uri="{FF2B5EF4-FFF2-40B4-BE49-F238E27FC236}">
                <a16:creationId xmlns:a16="http://schemas.microsoft.com/office/drawing/2014/main" id="{64D7FD0F-5637-41A9-A668-ADC659611736}"/>
              </a:ext>
            </a:extLst>
          </p:cNvPr>
          <p:cNvSpPr/>
          <p:nvPr/>
        </p:nvSpPr>
        <p:spPr>
          <a:xfrm>
            <a:off x="600188" y="1778248"/>
            <a:ext cx="1121890" cy="1128035"/>
          </a:xfrm>
          <a:custGeom>
            <a:avLst/>
            <a:gdLst/>
            <a:ahLst/>
            <a:cxnLst/>
            <a:rect l="l" t="t" r="r" b="b"/>
            <a:pathLst>
              <a:path w="772159" h="735330">
                <a:moveTo>
                  <a:pt x="0" y="367411"/>
                </a:moveTo>
                <a:lnTo>
                  <a:pt x="3007" y="321317"/>
                </a:lnTo>
                <a:lnTo>
                  <a:pt x="11790" y="276934"/>
                </a:lnTo>
                <a:lnTo>
                  <a:pt x="25986" y="234606"/>
                </a:lnTo>
                <a:lnTo>
                  <a:pt x="45233" y="194675"/>
                </a:lnTo>
                <a:lnTo>
                  <a:pt x="69170" y="157487"/>
                </a:lnTo>
                <a:lnTo>
                  <a:pt x="97435" y="123386"/>
                </a:lnTo>
                <a:lnTo>
                  <a:pt x="129666" y="92715"/>
                </a:lnTo>
                <a:lnTo>
                  <a:pt x="165501" y="65819"/>
                </a:lnTo>
                <a:lnTo>
                  <a:pt x="204578" y="43041"/>
                </a:lnTo>
                <a:lnTo>
                  <a:pt x="246537" y="24727"/>
                </a:lnTo>
                <a:lnTo>
                  <a:pt x="291014" y="11219"/>
                </a:lnTo>
                <a:lnTo>
                  <a:pt x="337649" y="2862"/>
                </a:lnTo>
                <a:lnTo>
                  <a:pt x="386079" y="0"/>
                </a:lnTo>
                <a:lnTo>
                  <a:pt x="434510" y="2862"/>
                </a:lnTo>
                <a:lnTo>
                  <a:pt x="481145" y="11219"/>
                </a:lnTo>
                <a:lnTo>
                  <a:pt x="525622" y="24727"/>
                </a:lnTo>
                <a:lnTo>
                  <a:pt x="567581" y="43041"/>
                </a:lnTo>
                <a:lnTo>
                  <a:pt x="606658" y="65819"/>
                </a:lnTo>
                <a:lnTo>
                  <a:pt x="642493" y="92715"/>
                </a:lnTo>
                <a:lnTo>
                  <a:pt x="674724" y="123386"/>
                </a:lnTo>
                <a:lnTo>
                  <a:pt x="702989" y="157487"/>
                </a:lnTo>
                <a:lnTo>
                  <a:pt x="726926" y="194675"/>
                </a:lnTo>
                <a:lnTo>
                  <a:pt x="746173" y="234606"/>
                </a:lnTo>
                <a:lnTo>
                  <a:pt x="760369" y="276934"/>
                </a:lnTo>
                <a:lnTo>
                  <a:pt x="769152" y="321317"/>
                </a:lnTo>
                <a:lnTo>
                  <a:pt x="772159" y="367411"/>
                </a:lnTo>
                <a:lnTo>
                  <a:pt x="769152" y="413504"/>
                </a:lnTo>
                <a:lnTo>
                  <a:pt x="760369" y="457887"/>
                </a:lnTo>
                <a:lnTo>
                  <a:pt x="746173" y="500215"/>
                </a:lnTo>
                <a:lnTo>
                  <a:pt x="726926" y="540146"/>
                </a:lnTo>
                <a:lnTo>
                  <a:pt x="702989" y="577334"/>
                </a:lnTo>
                <a:lnTo>
                  <a:pt x="674724" y="611435"/>
                </a:lnTo>
                <a:lnTo>
                  <a:pt x="642493" y="642106"/>
                </a:lnTo>
                <a:lnTo>
                  <a:pt x="606658" y="669002"/>
                </a:lnTo>
                <a:lnTo>
                  <a:pt x="567581" y="691780"/>
                </a:lnTo>
                <a:lnTo>
                  <a:pt x="525622" y="710094"/>
                </a:lnTo>
                <a:lnTo>
                  <a:pt x="481145" y="723602"/>
                </a:lnTo>
                <a:lnTo>
                  <a:pt x="434510" y="731959"/>
                </a:lnTo>
                <a:lnTo>
                  <a:pt x="386079" y="734822"/>
                </a:lnTo>
                <a:lnTo>
                  <a:pt x="337649" y="731959"/>
                </a:lnTo>
                <a:lnTo>
                  <a:pt x="291014" y="723602"/>
                </a:lnTo>
                <a:lnTo>
                  <a:pt x="246537" y="710094"/>
                </a:lnTo>
                <a:lnTo>
                  <a:pt x="204578" y="691780"/>
                </a:lnTo>
                <a:lnTo>
                  <a:pt x="165501" y="669002"/>
                </a:lnTo>
                <a:lnTo>
                  <a:pt x="129666" y="642106"/>
                </a:lnTo>
                <a:lnTo>
                  <a:pt x="97435" y="611435"/>
                </a:lnTo>
                <a:lnTo>
                  <a:pt x="69170" y="577334"/>
                </a:lnTo>
                <a:lnTo>
                  <a:pt x="45233" y="540146"/>
                </a:lnTo>
                <a:lnTo>
                  <a:pt x="25986" y="500215"/>
                </a:lnTo>
                <a:lnTo>
                  <a:pt x="11790" y="457887"/>
                </a:lnTo>
                <a:lnTo>
                  <a:pt x="3007" y="413504"/>
                </a:lnTo>
                <a:lnTo>
                  <a:pt x="0" y="367411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D5180D41-2010-40AD-B35E-1D085A8C3272}"/>
              </a:ext>
            </a:extLst>
          </p:cNvPr>
          <p:cNvSpPr txBox="1">
            <a:spLocks/>
          </p:cNvSpPr>
          <p:nvPr/>
        </p:nvSpPr>
        <p:spPr>
          <a:xfrm>
            <a:off x="432510" y="2181964"/>
            <a:ext cx="14740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117,4%</a:t>
            </a:r>
            <a:endParaRPr lang="it-IT" sz="16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object 4">
            <a:extLst>
              <a:ext uri="{FF2B5EF4-FFF2-40B4-BE49-F238E27FC236}">
                <a16:creationId xmlns:a16="http://schemas.microsoft.com/office/drawing/2014/main" id="{E4AA2BFC-658C-4876-A908-50995D3A8047}"/>
              </a:ext>
            </a:extLst>
          </p:cNvPr>
          <p:cNvSpPr txBox="1">
            <a:spLocks/>
          </p:cNvSpPr>
          <p:nvPr/>
        </p:nvSpPr>
        <p:spPr>
          <a:xfrm>
            <a:off x="309433" y="3108989"/>
            <a:ext cx="1474040" cy="628377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4° in classifica</a:t>
            </a:r>
            <a:endParaRPr lang="it-IT" sz="1600" b="0" kern="0" dirty="0">
              <a:solidFill>
                <a:schemeClr val="bg1"/>
              </a:solidFill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FC3A7109-9F2D-4750-BD8B-D0A70B4C5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06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B0041713-5EE6-4A65-9B71-DDE7A6A2128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0337" y="1078010"/>
            <a:ext cx="8068989" cy="5701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bject 4">
            <a:extLst>
              <a:ext uri="{FF2B5EF4-FFF2-40B4-BE49-F238E27FC236}">
                <a16:creationId xmlns:a16="http://schemas.microsoft.com/office/drawing/2014/main" id="{FA076AE2-5E2D-4534-8232-E70D58DF4A45}"/>
              </a:ext>
            </a:extLst>
          </p:cNvPr>
          <p:cNvSpPr/>
          <p:nvPr/>
        </p:nvSpPr>
        <p:spPr>
          <a:xfrm>
            <a:off x="4848379" y="1079673"/>
            <a:ext cx="7343621" cy="104604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21B75617-2B12-4BC6-BEAD-F131773B4761}"/>
              </a:ext>
            </a:extLst>
          </p:cNvPr>
          <p:cNvSpPr txBox="1">
            <a:spLocks/>
          </p:cNvSpPr>
          <p:nvPr/>
        </p:nvSpPr>
        <p:spPr>
          <a:xfrm>
            <a:off x="-849857" y="299238"/>
            <a:ext cx="56982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FOCUS LOMBARDIA</a:t>
            </a:r>
            <a:endParaRPr lang="it-IT" sz="18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6A1FADFF-715A-4AC7-B658-30BF7EBD0305}"/>
              </a:ext>
            </a:extLst>
          </p:cNvPr>
          <p:cNvSpPr/>
          <p:nvPr/>
        </p:nvSpPr>
        <p:spPr>
          <a:xfrm>
            <a:off x="17637" y="731419"/>
            <a:ext cx="3515724" cy="118348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80EDF80B-CA6A-4631-B04B-9BEB67B4A792}"/>
              </a:ext>
            </a:extLst>
          </p:cNvPr>
          <p:cNvSpPr txBox="1"/>
          <p:nvPr/>
        </p:nvSpPr>
        <p:spPr>
          <a:xfrm>
            <a:off x="4745913" y="168804"/>
            <a:ext cx="7343621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2000" spc="-5" dirty="0">
                <a:solidFill>
                  <a:schemeClr val="accent2"/>
                </a:solidFill>
                <a:latin typeface="Century Gothic" panose="020B0502020202020204" pitchFamily="34" charset="0"/>
                <a:cs typeface="Calibri"/>
              </a:rPr>
              <a:t>Distribuzione delle regioni italiane in base alla presenza di imprese coesive e livelli di fiducia delle persone</a:t>
            </a:r>
          </a:p>
          <a:p>
            <a:pPr marL="12700" algn="ctr">
              <a:spcBef>
                <a:spcPts val="100"/>
              </a:spcBef>
            </a:pPr>
            <a:r>
              <a:rPr lang="it-IT" sz="1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(Valori</a:t>
            </a:r>
            <a:r>
              <a:rPr lang="it-IT" sz="1400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%)</a:t>
            </a:r>
          </a:p>
        </p:txBody>
      </p: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62FA658D-EB33-4655-ACF8-2C4E4D46CC88}"/>
              </a:ext>
            </a:extLst>
          </p:cNvPr>
          <p:cNvCxnSpPr>
            <a:cxnSpLocks/>
          </p:cNvCxnSpPr>
          <p:nvPr/>
        </p:nvCxnSpPr>
        <p:spPr>
          <a:xfrm>
            <a:off x="6815796" y="1611742"/>
            <a:ext cx="0" cy="41682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FC1C93E6-2862-46E0-8FF3-32B5945E6901}"/>
              </a:ext>
            </a:extLst>
          </p:cNvPr>
          <p:cNvCxnSpPr>
            <a:cxnSpLocks/>
          </p:cNvCxnSpPr>
          <p:nvPr/>
        </p:nvCxnSpPr>
        <p:spPr>
          <a:xfrm flipH="1">
            <a:off x="3265699" y="3900477"/>
            <a:ext cx="678362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object 4">
            <a:extLst>
              <a:ext uri="{FF2B5EF4-FFF2-40B4-BE49-F238E27FC236}">
                <a16:creationId xmlns:a16="http://schemas.microsoft.com/office/drawing/2014/main" id="{1B63508E-7A1E-4860-866B-D18D8BD68292}"/>
              </a:ext>
            </a:extLst>
          </p:cNvPr>
          <p:cNvSpPr txBox="1">
            <a:spLocks/>
          </p:cNvSpPr>
          <p:nvPr/>
        </p:nvSpPr>
        <p:spPr>
          <a:xfrm>
            <a:off x="9989183" y="3786343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BC2BF4C7-F84A-40E1-ABCD-866C5C43F78A}"/>
              </a:ext>
            </a:extLst>
          </p:cNvPr>
          <p:cNvSpPr txBox="1">
            <a:spLocks/>
          </p:cNvSpPr>
          <p:nvPr/>
        </p:nvSpPr>
        <p:spPr>
          <a:xfrm>
            <a:off x="5800747" y="1383487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EB5E120-0ACE-4C73-A9C7-F468D7DFC326}"/>
              </a:ext>
            </a:extLst>
          </p:cNvPr>
          <p:cNvSpPr txBox="1"/>
          <p:nvPr/>
        </p:nvSpPr>
        <p:spPr>
          <a:xfrm>
            <a:off x="218949" y="6384473"/>
            <a:ext cx="6093500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600" dirty="0">
                <a:effectLst/>
                <a:latin typeface="Calibri" panose="020F0502020204030204" pitchFamily="34" charset="0"/>
                <a:ea typeface="Arial Unicode MS"/>
                <a:cs typeface="Helvetica Neue"/>
              </a:rPr>
              <a:t>Fonte: Unioncamere, Fondazione Symbola, 2021</a:t>
            </a:r>
            <a:endParaRPr lang="it-IT" sz="1600" dirty="0">
              <a:effectLst/>
              <a:latin typeface="Calibri" panose="020F0502020204030204" pitchFamily="34" charset="0"/>
              <a:ea typeface="Arial Unicode MS"/>
              <a:cs typeface="Times New Roman" panose="02020603050405020304" pitchFamily="18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ED1D46D-0E0B-44D0-946B-C1E8DE84BBF0}"/>
              </a:ext>
            </a:extLst>
          </p:cNvPr>
          <p:cNvSpPr/>
          <p:nvPr/>
        </p:nvSpPr>
        <p:spPr>
          <a:xfrm>
            <a:off x="7303031" y="3307331"/>
            <a:ext cx="1114693" cy="242595"/>
          </a:xfrm>
          <a:prstGeom prst="round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CB781D5B-F531-452C-B2BD-9E9E333BBF07}"/>
              </a:ext>
            </a:extLst>
          </p:cNvPr>
          <p:cNvCxnSpPr>
            <a:cxnSpLocks/>
          </p:cNvCxnSpPr>
          <p:nvPr/>
        </p:nvCxnSpPr>
        <p:spPr>
          <a:xfrm flipH="1">
            <a:off x="1949934" y="3429000"/>
            <a:ext cx="535309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object 7">
            <a:extLst>
              <a:ext uri="{FF2B5EF4-FFF2-40B4-BE49-F238E27FC236}">
                <a16:creationId xmlns:a16="http://schemas.microsoft.com/office/drawing/2014/main" id="{23166163-B052-424A-BE2E-33DF1550151B}"/>
              </a:ext>
            </a:extLst>
          </p:cNvPr>
          <p:cNvSpPr/>
          <p:nvPr/>
        </p:nvSpPr>
        <p:spPr>
          <a:xfrm>
            <a:off x="828044" y="2886576"/>
            <a:ext cx="1121890" cy="1128035"/>
          </a:xfrm>
          <a:custGeom>
            <a:avLst/>
            <a:gdLst/>
            <a:ahLst/>
            <a:cxnLst/>
            <a:rect l="l" t="t" r="r" b="b"/>
            <a:pathLst>
              <a:path w="772159" h="735330">
                <a:moveTo>
                  <a:pt x="0" y="367411"/>
                </a:moveTo>
                <a:lnTo>
                  <a:pt x="3007" y="321317"/>
                </a:lnTo>
                <a:lnTo>
                  <a:pt x="11790" y="276934"/>
                </a:lnTo>
                <a:lnTo>
                  <a:pt x="25986" y="234606"/>
                </a:lnTo>
                <a:lnTo>
                  <a:pt x="45233" y="194675"/>
                </a:lnTo>
                <a:lnTo>
                  <a:pt x="69170" y="157487"/>
                </a:lnTo>
                <a:lnTo>
                  <a:pt x="97435" y="123386"/>
                </a:lnTo>
                <a:lnTo>
                  <a:pt x="129666" y="92715"/>
                </a:lnTo>
                <a:lnTo>
                  <a:pt x="165501" y="65819"/>
                </a:lnTo>
                <a:lnTo>
                  <a:pt x="204578" y="43041"/>
                </a:lnTo>
                <a:lnTo>
                  <a:pt x="246537" y="24727"/>
                </a:lnTo>
                <a:lnTo>
                  <a:pt x="291014" y="11219"/>
                </a:lnTo>
                <a:lnTo>
                  <a:pt x="337649" y="2862"/>
                </a:lnTo>
                <a:lnTo>
                  <a:pt x="386079" y="0"/>
                </a:lnTo>
                <a:lnTo>
                  <a:pt x="434510" y="2862"/>
                </a:lnTo>
                <a:lnTo>
                  <a:pt x="481145" y="11219"/>
                </a:lnTo>
                <a:lnTo>
                  <a:pt x="525622" y="24727"/>
                </a:lnTo>
                <a:lnTo>
                  <a:pt x="567581" y="43041"/>
                </a:lnTo>
                <a:lnTo>
                  <a:pt x="606658" y="65819"/>
                </a:lnTo>
                <a:lnTo>
                  <a:pt x="642493" y="92715"/>
                </a:lnTo>
                <a:lnTo>
                  <a:pt x="674724" y="123386"/>
                </a:lnTo>
                <a:lnTo>
                  <a:pt x="702989" y="157487"/>
                </a:lnTo>
                <a:lnTo>
                  <a:pt x="726926" y="194675"/>
                </a:lnTo>
                <a:lnTo>
                  <a:pt x="746173" y="234606"/>
                </a:lnTo>
                <a:lnTo>
                  <a:pt x="760369" y="276934"/>
                </a:lnTo>
                <a:lnTo>
                  <a:pt x="769152" y="321317"/>
                </a:lnTo>
                <a:lnTo>
                  <a:pt x="772159" y="367411"/>
                </a:lnTo>
                <a:lnTo>
                  <a:pt x="769152" y="413504"/>
                </a:lnTo>
                <a:lnTo>
                  <a:pt x="760369" y="457887"/>
                </a:lnTo>
                <a:lnTo>
                  <a:pt x="746173" y="500215"/>
                </a:lnTo>
                <a:lnTo>
                  <a:pt x="726926" y="540146"/>
                </a:lnTo>
                <a:lnTo>
                  <a:pt x="702989" y="577334"/>
                </a:lnTo>
                <a:lnTo>
                  <a:pt x="674724" y="611435"/>
                </a:lnTo>
                <a:lnTo>
                  <a:pt x="642493" y="642106"/>
                </a:lnTo>
                <a:lnTo>
                  <a:pt x="606658" y="669002"/>
                </a:lnTo>
                <a:lnTo>
                  <a:pt x="567581" y="691780"/>
                </a:lnTo>
                <a:lnTo>
                  <a:pt x="525622" y="710094"/>
                </a:lnTo>
                <a:lnTo>
                  <a:pt x="481145" y="723602"/>
                </a:lnTo>
                <a:lnTo>
                  <a:pt x="434510" y="731959"/>
                </a:lnTo>
                <a:lnTo>
                  <a:pt x="386079" y="734822"/>
                </a:lnTo>
                <a:lnTo>
                  <a:pt x="337649" y="731959"/>
                </a:lnTo>
                <a:lnTo>
                  <a:pt x="291014" y="723602"/>
                </a:lnTo>
                <a:lnTo>
                  <a:pt x="246537" y="710094"/>
                </a:lnTo>
                <a:lnTo>
                  <a:pt x="204578" y="691780"/>
                </a:lnTo>
                <a:lnTo>
                  <a:pt x="165501" y="669002"/>
                </a:lnTo>
                <a:lnTo>
                  <a:pt x="129666" y="642106"/>
                </a:lnTo>
                <a:lnTo>
                  <a:pt x="97435" y="611435"/>
                </a:lnTo>
                <a:lnTo>
                  <a:pt x="69170" y="577334"/>
                </a:lnTo>
                <a:lnTo>
                  <a:pt x="45233" y="540146"/>
                </a:lnTo>
                <a:lnTo>
                  <a:pt x="25986" y="500215"/>
                </a:lnTo>
                <a:lnTo>
                  <a:pt x="11790" y="457887"/>
                </a:lnTo>
                <a:lnTo>
                  <a:pt x="3007" y="413504"/>
                </a:lnTo>
                <a:lnTo>
                  <a:pt x="0" y="367411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4A5783F8-0467-45F1-8427-15B2B2FDF2E4}"/>
              </a:ext>
            </a:extLst>
          </p:cNvPr>
          <p:cNvSpPr txBox="1">
            <a:spLocks/>
          </p:cNvSpPr>
          <p:nvPr/>
        </p:nvSpPr>
        <p:spPr>
          <a:xfrm>
            <a:off x="651969" y="3290292"/>
            <a:ext cx="14740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113,8%</a:t>
            </a:r>
            <a:endParaRPr lang="it-IT" sz="16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C9F40741-28DA-4032-95B8-60C49330A8FC}"/>
              </a:ext>
            </a:extLst>
          </p:cNvPr>
          <p:cNvSpPr txBox="1">
            <a:spLocks/>
          </p:cNvSpPr>
          <p:nvPr/>
        </p:nvSpPr>
        <p:spPr>
          <a:xfrm>
            <a:off x="651969" y="4327892"/>
            <a:ext cx="1474040" cy="628377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4° in classifica</a:t>
            </a:r>
            <a:endParaRPr lang="it-IT" sz="16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99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554DE4EA-3FCC-4A66-80B7-85D6685FFDC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74" y="1549734"/>
            <a:ext cx="8220526" cy="508919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object 4">
            <a:extLst>
              <a:ext uri="{FF2B5EF4-FFF2-40B4-BE49-F238E27FC236}">
                <a16:creationId xmlns:a16="http://schemas.microsoft.com/office/drawing/2014/main" id="{FA076AE2-5E2D-4534-8232-E70D58DF4A45}"/>
              </a:ext>
            </a:extLst>
          </p:cNvPr>
          <p:cNvSpPr/>
          <p:nvPr/>
        </p:nvSpPr>
        <p:spPr>
          <a:xfrm>
            <a:off x="4848379" y="1138420"/>
            <a:ext cx="7343621" cy="118804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21B75617-2B12-4BC6-BEAD-F131773B4761}"/>
              </a:ext>
            </a:extLst>
          </p:cNvPr>
          <p:cNvSpPr txBox="1">
            <a:spLocks/>
          </p:cNvSpPr>
          <p:nvPr/>
        </p:nvSpPr>
        <p:spPr>
          <a:xfrm>
            <a:off x="-849857" y="299238"/>
            <a:ext cx="56982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FOCUS LOMBARDIA</a:t>
            </a:r>
            <a:endParaRPr lang="it-IT" sz="18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6A1FADFF-715A-4AC7-B658-30BF7EBD0305}"/>
              </a:ext>
            </a:extLst>
          </p:cNvPr>
          <p:cNvSpPr/>
          <p:nvPr/>
        </p:nvSpPr>
        <p:spPr>
          <a:xfrm>
            <a:off x="17637" y="731419"/>
            <a:ext cx="3515724" cy="118348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80EDF80B-CA6A-4631-B04B-9BEB67B4A792}"/>
              </a:ext>
            </a:extLst>
          </p:cNvPr>
          <p:cNvSpPr txBox="1"/>
          <p:nvPr/>
        </p:nvSpPr>
        <p:spPr>
          <a:xfrm>
            <a:off x="4637364" y="196097"/>
            <a:ext cx="7343621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2000" spc="-5" dirty="0">
                <a:solidFill>
                  <a:schemeClr val="accent2"/>
                </a:solidFill>
                <a:latin typeface="Century Gothic" panose="020B0502020202020204" pitchFamily="34" charset="0"/>
                <a:cs typeface="Calibri"/>
              </a:rPr>
              <a:t>Distribuzione delle regioni italiane in base alla presenza di imprese coesive e numero di istituzioni non profit</a:t>
            </a:r>
          </a:p>
          <a:p>
            <a:pPr marL="12700" algn="ctr">
              <a:spcBef>
                <a:spcPts val="100"/>
              </a:spcBef>
            </a:pPr>
            <a:r>
              <a:rPr lang="it-IT" sz="1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(Valori</a:t>
            </a:r>
            <a:r>
              <a:rPr lang="it-IT" sz="1400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%)</a:t>
            </a:r>
          </a:p>
        </p:txBody>
      </p: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62FA658D-EB33-4655-ACF8-2C4E4D46CC88}"/>
              </a:ext>
            </a:extLst>
          </p:cNvPr>
          <p:cNvCxnSpPr>
            <a:cxnSpLocks/>
          </p:cNvCxnSpPr>
          <p:nvPr/>
        </p:nvCxnSpPr>
        <p:spPr>
          <a:xfrm>
            <a:off x="6705600" y="1711959"/>
            <a:ext cx="0" cy="392209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FC1C93E6-2862-46E0-8FF3-32B5945E6901}"/>
              </a:ext>
            </a:extLst>
          </p:cNvPr>
          <p:cNvCxnSpPr>
            <a:cxnSpLocks/>
          </p:cNvCxnSpPr>
          <p:nvPr/>
        </p:nvCxnSpPr>
        <p:spPr>
          <a:xfrm flipH="1">
            <a:off x="3962400" y="3962400"/>
            <a:ext cx="616312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object 4">
            <a:extLst>
              <a:ext uri="{FF2B5EF4-FFF2-40B4-BE49-F238E27FC236}">
                <a16:creationId xmlns:a16="http://schemas.microsoft.com/office/drawing/2014/main" id="{1B63508E-7A1E-4860-866B-D18D8BD68292}"/>
              </a:ext>
            </a:extLst>
          </p:cNvPr>
          <p:cNvSpPr txBox="1">
            <a:spLocks/>
          </p:cNvSpPr>
          <p:nvPr/>
        </p:nvSpPr>
        <p:spPr>
          <a:xfrm>
            <a:off x="9827400" y="3862466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BC2BF4C7-F84A-40E1-ABCD-866C5C43F78A}"/>
              </a:ext>
            </a:extLst>
          </p:cNvPr>
          <p:cNvSpPr txBox="1">
            <a:spLocks/>
          </p:cNvSpPr>
          <p:nvPr/>
        </p:nvSpPr>
        <p:spPr>
          <a:xfrm>
            <a:off x="5812790" y="1483691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EB5E120-0ACE-4C73-A9C7-F468D7DFC326}"/>
              </a:ext>
            </a:extLst>
          </p:cNvPr>
          <p:cNvSpPr txBox="1"/>
          <p:nvPr/>
        </p:nvSpPr>
        <p:spPr>
          <a:xfrm>
            <a:off x="218949" y="6384473"/>
            <a:ext cx="6093500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600" dirty="0">
                <a:effectLst/>
                <a:latin typeface="Calibri" panose="020F0502020204030204" pitchFamily="34" charset="0"/>
                <a:ea typeface="Arial Unicode MS"/>
                <a:cs typeface="Helvetica Neue"/>
              </a:rPr>
              <a:t>Fonte: Unioncamere, Fondazione Symbola, 2021</a:t>
            </a:r>
            <a:endParaRPr lang="it-IT" sz="1600" dirty="0">
              <a:effectLst/>
              <a:latin typeface="Calibri" panose="020F0502020204030204" pitchFamily="34" charset="0"/>
              <a:ea typeface="Arial Unicode MS"/>
              <a:cs typeface="Times New Roman" panose="02020603050405020304" pitchFamily="18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ED1D46D-0E0B-44D0-946B-C1E8DE84BBF0}"/>
              </a:ext>
            </a:extLst>
          </p:cNvPr>
          <p:cNvSpPr/>
          <p:nvPr/>
        </p:nvSpPr>
        <p:spPr>
          <a:xfrm>
            <a:off x="7043963" y="4151862"/>
            <a:ext cx="1114693" cy="242595"/>
          </a:xfrm>
          <a:prstGeom prst="round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FC89F88D-8135-4F8A-A5B1-C9A7E945A515}"/>
              </a:ext>
            </a:extLst>
          </p:cNvPr>
          <p:cNvCxnSpPr>
            <a:cxnSpLocks/>
          </p:cNvCxnSpPr>
          <p:nvPr/>
        </p:nvCxnSpPr>
        <p:spPr>
          <a:xfrm flipH="1">
            <a:off x="1690866" y="4277225"/>
            <a:ext cx="535309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object 7">
            <a:extLst>
              <a:ext uri="{FF2B5EF4-FFF2-40B4-BE49-F238E27FC236}">
                <a16:creationId xmlns:a16="http://schemas.microsoft.com/office/drawing/2014/main" id="{2CBCBEDF-99A7-4553-B3FA-9C1572A3C775}"/>
              </a:ext>
            </a:extLst>
          </p:cNvPr>
          <p:cNvSpPr/>
          <p:nvPr/>
        </p:nvSpPr>
        <p:spPr>
          <a:xfrm>
            <a:off x="568976" y="3709141"/>
            <a:ext cx="1121890" cy="1128035"/>
          </a:xfrm>
          <a:custGeom>
            <a:avLst/>
            <a:gdLst/>
            <a:ahLst/>
            <a:cxnLst/>
            <a:rect l="l" t="t" r="r" b="b"/>
            <a:pathLst>
              <a:path w="772159" h="735330">
                <a:moveTo>
                  <a:pt x="0" y="367411"/>
                </a:moveTo>
                <a:lnTo>
                  <a:pt x="3007" y="321317"/>
                </a:lnTo>
                <a:lnTo>
                  <a:pt x="11790" y="276934"/>
                </a:lnTo>
                <a:lnTo>
                  <a:pt x="25986" y="234606"/>
                </a:lnTo>
                <a:lnTo>
                  <a:pt x="45233" y="194675"/>
                </a:lnTo>
                <a:lnTo>
                  <a:pt x="69170" y="157487"/>
                </a:lnTo>
                <a:lnTo>
                  <a:pt x="97435" y="123386"/>
                </a:lnTo>
                <a:lnTo>
                  <a:pt x="129666" y="92715"/>
                </a:lnTo>
                <a:lnTo>
                  <a:pt x="165501" y="65819"/>
                </a:lnTo>
                <a:lnTo>
                  <a:pt x="204578" y="43041"/>
                </a:lnTo>
                <a:lnTo>
                  <a:pt x="246537" y="24727"/>
                </a:lnTo>
                <a:lnTo>
                  <a:pt x="291014" y="11219"/>
                </a:lnTo>
                <a:lnTo>
                  <a:pt x="337649" y="2862"/>
                </a:lnTo>
                <a:lnTo>
                  <a:pt x="386079" y="0"/>
                </a:lnTo>
                <a:lnTo>
                  <a:pt x="434510" y="2862"/>
                </a:lnTo>
                <a:lnTo>
                  <a:pt x="481145" y="11219"/>
                </a:lnTo>
                <a:lnTo>
                  <a:pt x="525622" y="24727"/>
                </a:lnTo>
                <a:lnTo>
                  <a:pt x="567581" y="43041"/>
                </a:lnTo>
                <a:lnTo>
                  <a:pt x="606658" y="65819"/>
                </a:lnTo>
                <a:lnTo>
                  <a:pt x="642493" y="92715"/>
                </a:lnTo>
                <a:lnTo>
                  <a:pt x="674724" y="123386"/>
                </a:lnTo>
                <a:lnTo>
                  <a:pt x="702989" y="157487"/>
                </a:lnTo>
                <a:lnTo>
                  <a:pt x="726926" y="194675"/>
                </a:lnTo>
                <a:lnTo>
                  <a:pt x="746173" y="234606"/>
                </a:lnTo>
                <a:lnTo>
                  <a:pt x="760369" y="276934"/>
                </a:lnTo>
                <a:lnTo>
                  <a:pt x="769152" y="321317"/>
                </a:lnTo>
                <a:lnTo>
                  <a:pt x="772159" y="367411"/>
                </a:lnTo>
                <a:lnTo>
                  <a:pt x="769152" y="413504"/>
                </a:lnTo>
                <a:lnTo>
                  <a:pt x="760369" y="457887"/>
                </a:lnTo>
                <a:lnTo>
                  <a:pt x="746173" y="500215"/>
                </a:lnTo>
                <a:lnTo>
                  <a:pt x="726926" y="540146"/>
                </a:lnTo>
                <a:lnTo>
                  <a:pt x="702989" y="577334"/>
                </a:lnTo>
                <a:lnTo>
                  <a:pt x="674724" y="611435"/>
                </a:lnTo>
                <a:lnTo>
                  <a:pt x="642493" y="642106"/>
                </a:lnTo>
                <a:lnTo>
                  <a:pt x="606658" y="669002"/>
                </a:lnTo>
                <a:lnTo>
                  <a:pt x="567581" y="691780"/>
                </a:lnTo>
                <a:lnTo>
                  <a:pt x="525622" y="710094"/>
                </a:lnTo>
                <a:lnTo>
                  <a:pt x="481145" y="723602"/>
                </a:lnTo>
                <a:lnTo>
                  <a:pt x="434510" y="731959"/>
                </a:lnTo>
                <a:lnTo>
                  <a:pt x="386079" y="734822"/>
                </a:lnTo>
                <a:lnTo>
                  <a:pt x="337649" y="731959"/>
                </a:lnTo>
                <a:lnTo>
                  <a:pt x="291014" y="723602"/>
                </a:lnTo>
                <a:lnTo>
                  <a:pt x="246537" y="710094"/>
                </a:lnTo>
                <a:lnTo>
                  <a:pt x="204578" y="691780"/>
                </a:lnTo>
                <a:lnTo>
                  <a:pt x="165501" y="669002"/>
                </a:lnTo>
                <a:lnTo>
                  <a:pt x="129666" y="642106"/>
                </a:lnTo>
                <a:lnTo>
                  <a:pt x="97435" y="611435"/>
                </a:lnTo>
                <a:lnTo>
                  <a:pt x="69170" y="577334"/>
                </a:lnTo>
                <a:lnTo>
                  <a:pt x="45233" y="540146"/>
                </a:lnTo>
                <a:lnTo>
                  <a:pt x="25986" y="500215"/>
                </a:lnTo>
                <a:lnTo>
                  <a:pt x="11790" y="457887"/>
                </a:lnTo>
                <a:lnTo>
                  <a:pt x="3007" y="413504"/>
                </a:lnTo>
                <a:lnTo>
                  <a:pt x="0" y="367411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D95EBBC5-3F2B-498A-9574-DDA6463492D9}"/>
              </a:ext>
            </a:extLst>
          </p:cNvPr>
          <p:cNvSpPr txBox="1">
            <a:spLocks/>
          </p:cNvSpPr>
          <p:nvPr/>
        </p:nvSpPr>
        <p:spPr>
          <a:xfrm>
            <a:off x="392901" y="4112857"/>
            <a:ext cx="14740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96,3%</a:t>
            </a:r>
            <a:endParaRPr lang="it-IT" sz="16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16E2F2A0-A2D4-4838-B1AF-A54B10A0A95E}"/>
              </a:ext>
            </a:extLst>
          </p:cNvPr>
          <p:cNvSpPr txBox="1">
            <a:spLocks/>
          </p:cNvSpPr>
          <p:nvPr/>
        </p:nvSpPr>
        <p:spPr>
          <a:xfrm>
            <a:off x="354760" y="5094777"/>
            <a:ext cx="1474040" cy="628377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14° in classifica</a:t>
            </a:r>
            <a:endParaRPr lang="it-IT" sz="16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63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>
            <a:extLst>
              <a:ext uri="{FF2B5EF4-FFF2-40B4-BE49-F238E27FC236}">
                <a16:creationId xmlns:a16="http://schemas.microsoft.com/office/drawing/2014/main" id="{CD6B29C0-4DE6-42EF-986D-4649D6ADF22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267087"/>
            <a:ext cx="8534400" cy="554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bject 4">
            <a:extLst>
              <a:ext uri="{FF2B5EF4-FFF2-40B4-BE49-F238E27FC236}">
                <a16:creationId xmlns:a16="http://schemas.microsoft.com/office/drawing/2014/main" id="{FA076AE2-5E2D-4534-8232-E70D58DF4A45}"/>
              </a:ext>
            </a:extLst>
          </p:cNvPr>
          <p:cNvSpPr/>
          <p:nvPr/>
        </p:nvSpPr>
        <p:spPr>
          <a:xfrm>
            <a:off x="4586069" y="1168860"/>
            <a:ext cx="7605932" cy="78027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21B75617-2B12-4BC6-BEAD-F131773B4761}"/>
              </a:ext>
            </a:extLst>
          </p:cNvPr>
          <p:cNvSpPr txBox="1">
            <a:spLocks/>
          </p:cNvSpPr>
          <p:nvPr/>
        </p:nvSpPr>
        <p:spPr>
          <a:xfrm>
            <a:off x="-849857" y="299238"/>
            <a:ext cx="56982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FOCUS LOMBARDIA</a:t>
            </a:r>
            <a:endParaRPr lang="it-IT" sz="18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6A1FADFF-715A-4AC7-B658-30BF7EBD0305}"/>
              </a:ext>
            </a:extLst>
          </p:cNvPr>
          <p:cNvSpPr/>
          <p:nvPr/>
        </p:nvSpPr>
        <p:spPr>
          <a:xfrm>
            <a:off x="17637" y="731419"/>
            <a:ext cx="3515724" cy="118348"/>
          </a:xfrm>
          <a:custGeom>
            <a:avLst/>
            <a:gdLst/>
            <a:ahLst/>
            <a:cxnLst/>
            <a:rect l="l" t="t" r="r" b="b"/>
            <a:pathLst>
              <a:path w="6953250" h="769620">
                <a:moveTo>
                  <a:pt x="0" y="769442"/>
                </a:moveTo>
                <a:lnTo>
                  <a:pt x="6952869" y="769442"/>
                </a:lnTo>
                <a:lnTo>
                  <a:pt x="6952869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80EDF80B-CA6A-4631-B04B-9BEB67B4A792}"/>
              </a:ext>
            </a:extLst>
          </p:cNvPr>
          <p:cNvSpPr txBox="1"/>
          <p:nvPr/>
        </p:nvSpPr>
        <p:spPr>
          <a:xfrm>
            <a:off x="4445865" y="167558"/>
            <a:ext cx="7746135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2000" spc="-5" dirty="0">
                <a:solidFill>
                  <a:schemeClr val="accent2"/>
                </a:solidFill>
                <a:latin typeface="Century Gothic" panose="020B0502020202020204" pitchFamily="34" charset="0"/>
                <a:cs typeface="Calibri"/>
              </a:rPr>
              <a:t>Distribuzione delle regioni italiane in base alla presenza di imprese coesive e omogeneità nella distribuzione del reddito</a:t>
            </a:r>
          </a:p>
          <a:p>
            <a:pPr marL="12700" algn="ctr">
              <a:spcBef>
                <a:spcPts val="100"/>
              </a:spcBef>
            </a:pPr>
            <a:r>
              <a:rPr lang="it-IT" sz="1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(Valori</a:t>
            </a:r>
            <a:r>
              <a:rPr lang="it-IT" sz="1400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Calibri"/>
              </a:rPr>
              <a:t>%)</a:t>
            </a:r>
          </a:p>
        </p:txBody>
      </p: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62FA658D-EB33-4655-ACF8-2C4E4D46CC88}"/>
              </a:ext>
            </a:extLst>
          </p:cNvPr>
          <p:cNvCxnSpPr>
            <a:cxnSpLocks/>
          </p:cNvCxnSpPr>
          <p:nvPr/>
        </p:nvCxnSpPr>
        <p:spPr>
          <a:xfrm>
            <a:off x="6629400" y="1711959"/>
            <a:ext cx="0" cy="392209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FC1C93E6-2862-46E0-8FF3-32B5945E6901}"/>
              </a:ext>
            </a:extLst>
          </p:cNvPr>
          <p:cNvCxnSpPr>
            <a:cxnSpLocks/>
          </p:cNvCxnSpPr>
          <p:nvPr/>
        </p:nvCxnSpPr>
        <p:spPr>
          <a:xfrm flipH="1">
            <a:off x="3962400" y="2971800"/>
            <a:ext cx="616312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object 4">
            <a:extLst>
              <a:ext uri="{FF2B5EF4-FFF2-40B4-BE49-F238E27FC236}">
                <a16:creationId xmlns:a16="http://schemas.microsoft.com/office/drawing/2014/main" id="{1B63508E-7A1E-4860-866B-D18D8BD68292}"/>
              </a:ext>
            </a:extLst>
          </p:cNvPr>
          <p:cNvSpPr txBox="1">
            <a:spLocks/>
          </p:cNvSpPr>
          <p:nvPr/>
        </p:nvSpPr>
        <p:spPr>
          <a:xfrm>
            <a:off x="9843492" y="2857666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BC2BF4C7-F84A-40E1-ABCD-866C5C43F78A}"/>
              </a:ext>
            </a:extLst>
          </p:cNvPr>
          <p:cNvSpPr txBox="1">
            <a:spLocks/>
          </p:cNvSpPr>
          <p:nvPr/>
        </p:nvSpPr>
        <p:spPr>
          <a:xfrm>
            <a:off x="5614351" y="1463491"/>
            <a:ext cx="203009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1400" b="0" kern="0" dirty="0">
                <a:solidFill>
                  <a:schemeClr val="accent2"/>
                </a:solidFill>
                <a:latin typeface="Century Gothic" panose="020B0502020202020204" pitchFamily="34" charset="0"/>
              </a:rPr>
              <a:t>Media ITALIA</a:t>
            </a:r>
            <a:endParaRPr lang="it-IT" sz="1100" b="0" kern="0" dirty="0">
              <a:solidFill>
                <a:schemeClr val="accent2"/>
              </a:solidFill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EB5E120-0ACE-4C73-A9C7-F468D7DFC326}"/>
              </a:ext>
            </a:extLst>
          </p:cNvPr>
          <p:cNvSpPr txBox="1"/>
          <p:nvPr/>
        </p:nvSpPr>
        <p:spPr>
          <a:xfrm>
            <a:off x="218949" y="6384473"/>
            <a:ext cx="6093500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600" dirty="0">
                <a:effectLst/>
                <a:latin typeface="Calibri" panose="020F0502020204030204" pitchFamily="34" charset="0"/>
                <a:ea typeface="Arial Unicode MS"/>
                <a:cs typeface="Helvetica Neue"/>
              </a:rPr>
              <a:t>Fonte: Unioncamere, Fondazione Symbola, 2021</a:t>
            </a:r>
            <a:endParaRPr lang="it-IT" sz="1600" dirty="0">
              <a:effectLst/>
              <a:latin typeface="Calibri" panose="020F0502020204030204" pitchFamily="34" charset="0"/>
              <a:ea typeface="Arial Unicode MS"/>
              <a:cs typeface="Times New Roman" panose="02020603050405020304" pitchFamily="18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ED1D46D-0E0B-44D0-946B-C1E8DE84BBF0}"/>
              </a:ext>
            </a:extLst>
          </p:cNvPr>
          <p:cNvSpPr/>
          <p:nvPr/>
        </p:nvSpPr>
        <p:spPr>
          <a:xfrm>
            <a:off x="7200759" y="3338805"/>
            <a:ext cx="1114693" cy="242595"/>
          </a:xfrm>
          <a:prstGeom prst="round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A9C892BD-8B7C-44EC-82E2-17188CA6E911}"/>
              </a:ext>
            </a:extLst>
          </p:cNvPr>
          <p:cNvCxnSpPr>
            <a:cxnSpLocks/>
          </p:cNvCxnSpPr>
          <p:nvPr/>
        </p:nvCxnSpPr>
        <p:spPr>
          <a:xfrm flipH="1">
            <a:off x="1833594" y="3466515"/>
            <a:ext cx="535309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object 7">
            <a:extLst>
              <a:ext uri="{FF2B5EF4-FFF2-40B4-BE49-F238E27FC236}">
                <a16:creationId xmlns:a16="http://schemas.microsoft.com/office/drawing/2014/main" id="{E0EEAD42-E465-47E4-B495-31D413A1F93E}"/>
              </a:ext>
            </a:extLst>
          </p:cNvPr>
          <p:cNvSpPr/>
          <p:nvPr/>
        </p:nvSpPr>
        <p:spPr>
          <a:xfrm>
            <a:off x="748309" y="2909469"/>
            <a:ext cx="1121890" cy="1128035"/>
          </a:xfrm>
          <a:custGeom>
            <a:avLst/>
            <a:gdLst/>
            <a:ahLst/>
            <a:cxnLst/>
            <a:rect l="l" t="t" r="r" b="b"/>
            <a:pathLst>
              <a:path w="772159" h="735330">
                <a:moveTo>
                  <a:pt x="0" y="367411"/>
                </a:moveTo>
                <a:lnTo>
                  <a:pt x="3007" y="321317"/>
                </a:lnTo>
                <a:lnTo>
                  <a:pt x="11790" y="276934"/>
                </a:lnTo>
                <a:lnTo>
                  <a:pt x="25986" y="234606"/>
                </a:lnTo>
                <a:lnTo>
                  <a:pt x="45233" y="194675"/>
                </a:lnTo>
                <a:lnTo>
                  <a:pt x="69170" y="157487"/>
                </a:lnTo>
                <a:lnTo>
                  <a:pt x="97435" y="123386"/>
                </a:lnTo>
                <a:lnTo>
                  <a:pt x="129666" y="92715"/>
                </a:lnTo>
                <a:lnTo>
                  <a:pt x="165501" y="65819"/>
                </a:lnTo>
                <a:lnTo>
                  <a:pt x="204578" y="43041"/>
                </a:lnTo>
                <a:lnTo>
                  <a:pt x="246537" y="24727"/>
                </a:lnTo>
                <a:lnTo>
                  <a:pt x="291014" y="11219"/>
                </a:lnTo>
                <a:lnTo>
                  <a:pt x="337649" y="2862"/>
                </a:lnTo>
                <a:lnTo>
                  <a:pt x="386079" y="0"/>
                </a:lnTo>
                <a:lnTo>
                  <a:pt x="434510" y="2862"/>
                </a:lnTo>
                <a:lnTo>
                  <a:pt x="481145" y="11219"/>
                </a:lnTo>
                <a:lnTo>
                  <a:pt x="525622" y="24727"/>
                </a:lnTo>
                <a:lnTo>
                  <a:pt x="567581" y="43041"/>
                </a:lnTo>
                <a:lnTo>
                  <a:pt x="606658" y="65819"/>
                </a:lnTo>
                <a:lnTo>
                  <a:pt x="642493" y="92715"/>
                </a:lnTo>
                <a:lnTo>
                  <a:pt x="674724" y="123386"/>
                </a:lnTo>
                <a:lnTo>
                  <a:pt x="702989" y="157487"/>
                </a:lnTo>
                <a:lnTo>
                  <a:pt x="726926" y="194675"/>
                </a:lnTo>
                <a:lnTo>
                  <a:pt x="746173" y="234606"/>
                </a:lnTo>
                <a:lnTo>
                  <a:pt x="760369" y="276934"/>
                </a:lnTo>
                <a:lnTo>
                  <a:pt x="769152" y="321317"/>
                </a:lnTo>
                <a:lnTo>
                  <a:pt x="772159" y="367411"/>
                </a:lnTo>
                <a:lnTo>
                  <a:pt x="769152" y="413504"/>
                </a:lnTo>
                <a:lnTo>
                  <a:pt x="760369" y="457887"/>
                </a:lnTo>
                <a:lnTo>
                  <a:pt x="746173" y="500215"/>
                </a:lnTo>
                <a:lnTo>
                  <a:pt x="726926" y="540146"/>
                </a:lnTo>
                <a:lnTo>
                  <a:pt x="702989" y="577334"/>
                </a:lnTo>
                <a:lnTo>
                  <a:pt x="674724" y="611435"/>
                </a:lnTo>
                <a:lnTo>
                  <a:pt x="642493" y="642106"/>
                </a:lnTo>
                <a:lnTo>
                  <a:pt x="606658" y="669002"/>
                </a:lnTo>
                <a:lnTo>
                  <a:pt x="567581" y="691780"/>
                </a:lnTo>
                <a:lnTo>
                  <a:pt x="525622" y="710094"/>
                </a:lnTo>
                <a:lnTo>
                  <a:pt x="481145" y="723602"/>
                </a:lnTo>
                <a:lnTo>
                  <a:pt x="434510" y="731959"/>
                </a:lnTo>
                <a:lnTo>
                  <a:pt x="386079" y="734822"/>
                </a:lnTo>
                <a:lnTo>
                  <a:pt x="337649" y="731959"/>
                </a:lnTo>
                <a:lnTo>
                  <a:pt x="291014" y="723602"/>
                </a:lnTo>
                <a:lnTo>
                  <a:pt x="246537" y="710094"/>
                </a:lnTo>
                <a:lnTo>
                  <a:pt x="204578" y="691780"/>
                </a:lnTo>
                <a:lnTo>
                  <a:pt x="165501" y="669002"/>
                </a:lnTo>
                <a:lnTo>
                  <a:pt x="129666" y="642106"/>
                </a:lnTo>
                <a:lnTo>
                  <a:pt x="97435" y="611435"/>
                </a:lnTo>
                <a:lnTo>
                  <a:pt x="69170" y="577334"/>
                </a:lnTo>
                <a:lnTo>
                  <a:pt x="45233" y="540146"/>
                </a:lnTo>
                <a:lnTo>
                  <a:pt x="25986" y="500215"/>
                </a:lnTo>
                <a:lnTo>
                  <a:pt x="11790" y="457887"/>
                </a:lnTo>
                <a:lnTo>
                  <a:pt x="3007" y="413504"/>
                </a:lnTo>
                <a:lnTo>
                  <a:pt x="0" y="367411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F0EB675C-A63C-4354-B525-F7EA6AFD1631}"/>
              </a:ext>
            </a:extLst>
          </p:cNvPr>
          <p:cNvSpPr txBox="1">
            <a:spLocks/>
          </p:cNvSpPr>
          <p:nvPr/>
        </p:nvSpPr>
        <p:spPr>
          <a:xfrm>
            <a:off x="572234" y="3318916"/>
            <a:ext cx="14740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93,8%</a:t>
            </a:r>
            <a:endParaRPr lang="it-IT" sz="1600" b="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object 4">
            <a:extLst>
              <a:ext uri="{FF2B5EF4-FFF2-40B4-BE49-F238E27FC236}">
                <a16:creationId xmlns:a16="http://schemas.microsoft.com/office/drawing/2014/main" id="{3C3A78C4-7068-4180-B1B2-304B85EC15CF}"/>
              </a:ext>
            </a:extLst>
          </p:cNvPr>
          <p:cNvSpPr txBox="1">
            <a:spLocks/>
          </p:cNvSpPr>
          <p:nvPr/>
        </p:nvSpPr>
        <p:spPr>
          <a:xfrm>
            <a:off x="572234" y="4253142"/>
            <a:ext cx="1474040" cy="628377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>
              <a:spcBef>
                <a:spcPts val="100"/>
              </a:spcBef>
            </a:pPr>
            <a:r>
              <a:rPr lang="it-IT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8° in classifica</a:t>
            </a:r>
            <a:endParaRPr lang="it-IT" sz="16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261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2146484" y="1037652"/>
            <a:ext cx="7799057" cy="338926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defRPr/>
            </a:pPr>
            <a:r>
              <a:rPr lang="it-IT" sz="2400" b="1" dirty="0">
                <a:latin typeface="+mn-lt"/>
                <a:cs typeface="Calibri" pitchFamily="34" charset="0"/>
              </a:rPr>
              <a:t>            </a:t>
            </a: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endParaRPr lang="it-IT" sz="3200" b="1" dirty="0">
              <a:latin typeface="+mn-lt"/>
              <a:cs typeface="Calibri" pitchFamily="34" charset="0"/>
            </a:endParaRP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it-IT" sz="3200" b="1" dirty="0">
                <a:latin typeface="+mn-lt"/>
                <a:cs typeface="Utsaah" pitchFamily="34" charset="0"/>
              </a:rPr>
              <a:t>Il rapporto è scaricabile online </a:t>
            </a: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it-IT" sz="3200" b="1" dirty="0">
                <a:solidFill>
                  <a:srgbClr val="E66760"/>
                </a:solidFill>
                <a:latin typeface="+mn-lt"/>
                <a:cs typeface="Utsaah" pitchFamily="34" charset="0"/>
              </a:rPr>
              <a:t>www.unioncamere.gov.it</a:t>
            </a: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it-IT" sz="3200" b="1" dirty="0">
                <a:solidFill>
                  <a:srgbClr val="E66760"/>
                </a:solidFill>
                <a:latin typeface="+mn-lt"/>
                <a:cs typeface="Utsaah" pitchFamily="34" charset="0"/>
              </a:rPr>
              <a:t>www.symbola.net</a:t>
            </a:r>
            <a:br>
              <a:rPr lang="it-IT" sz="2800" b="1" dirty="0">
                <a:solidFill>
                  <a:srgbClr val="FF5050"/>
                </a:solidFill>
                <a:latin typeface="+mn-lt"/>
                <a:cs typeface="Utsaah" pitchFamily="34" charset="0"/>
              </a:rPr>
            </a:br>
            <a:br>
              <a:rPr lang="it-IT" b="1" dirty="0">
                <a:latin typeface="+mn-lt"/>
                <a:cs typeface="Calibri" pitchFamily="34" charset="0"/>
              </a:rPr>
            </a:br>
            <a:endParaRPr lang="it-IT" sz="1600" b="1" i="1" dirty="0">
              <a:latin typeface="+mn-lt"/>
              <a:cs typeface="Calibri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28E8A2-177A-4707-ADD8-2E89E22313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07"/>
          <a:stretch/>
        </p:blipFill>
        <p:spPr>
          <a:xfrm>
            <a:off x="0" y="5445760"/>
            <a:ext cx="12192000" cy="1412240"/>
          </a:xfrm>
          <a:prstGeom prst="rect">
            <a:avLst/>
          </a:prstGeom>
        </p:spPr>
      </p:pic>
      <p:pic>
        <p:nvPicPr>
          <p:cNvPr id="3" name="Elemento grafico 2" descr="Download con riempimento a tinta unita">
            <a:extLst>
              <a:ext uri="{FF2B5EF4-FFF2-40B4-BE49-F238E27FC236}">
                <a16:creationId xmlns:a16="http://schemas.microsoft.com/office/drawing/2014/main" id="{82219A5E-3071-407C-BE43-1BBB21DBA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8812" y="9500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135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2237</TotalTime>
  <Words>1019</Words>
  <Application>Microsoft Office PowerPoint</Application>
  <PresentationFormat>Widescreen</PresentationFormat>
  <Paragraphs>186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Tema di Office</vt:lpstr>
      <vt:lpstr>Presentazione standard di PowerPoint</vt:lpstr>
      <vt:lpstr>Le imprese coesive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IMPRESE COESIVE E TERRITORI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Pini</dc:creator>
  <cp:lastModifiedBy>Simone Gitto</cp:lastModifiedBy>
  <cp:revision>152</cp:revision>
  <dcterms:created xsi:type="dcterms:W3CDTF">2021-01-18T08:53:40Z</dcterms:created>
  <dcterms:modified xsi:type="dcterms:W3CDTF">2021-06-24T17:24:43Z</dcterms:modified>
</cp:coreProperties>
</file>