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7" r:id="rId2"/>
    <p:sldId id="459" r:id="rId3"/>
    <p:sldId id="441" r:id="rId4"/>
    <p:sldId id="488" r:id="rId5"/>
    <p:sldId id="469" r:id="rId6"/>
    <p:sldId id="487" r:id="rId7"/>
    <p:sldId id="514" r:id="rId8"/>
    <p:sldId id="516" r:id="rId9"/>
    <p:sldId id="515" r:id="rId10"/>
    <p:sldId id="517" r:id="rId11"/>
    <p:sldId id="463" r:id="rId12"/>
    <p:sldId id="512" r:id="rId13"/>
    <p:sldId id="513" r:id="rId14"/>
    <p:sldId id="498" r:id="rId15"/>
    <p:sldId id="471" r:id="rId16"/>
    <p:sldId id="503" r:id="rId17"/>
    <p:sldId id="500" r:id="rId18"/>
    <p:sldId id="483" r:id="rId19"/>
    <p:sldId id="482" r:id="rId20"/>
    <p:sldId id="501" r:id="rId21"/>
    <p:sldId id="504" r:id="rId22"/>
    <p:sldId id="475" r:id="rId23"/>
    <p:sldId id="511" r:id="rId24"/>
    <p:sldId id="453" r:id="rId25"/>
  </p:sldIdLst>
  <p:sldSz cx="9144000" cy="6858000" type="screen4x3"/>
  <p:notesSz cx="6797675" cy="987425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003399"/>
    <a:srgbClr val="3366CC"/>
    <a:srgbClr val="4F81BD"/>
    <a:srgbClr val="BBE0E3"/>
    <a:srgbClr val="3399FF"/>
    <a:srgbClr val="DCE6F2"/>
    <a:srgbClr val="4F1DBD"/>
    <a:srgbClr val="C8D7EA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86743" autoAdjust="0"/>
  </p:normalViewPr>
  <p:slideViewPr>
    <p:cSldViewPr snapToGrid="0">
      <p:cViewPr varScale="1">
        <p:scale>
          <a:sx n="58" d="100"/>
          <a:sy n="58" d="100"/>
        </p:scale>
        <p:origin x="150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esktop\Symbola\Io%20sono%20cultura%202020\Architettura%20e%20desig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me\Downloads\Grafici%203.6%20-%20Covid%2020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91588183543241E-2"/>
          <c:y val="0.10964434023896459"/>
          <c:w val="0.8409149305584428"/>
          <c:h val="0.79499017664178717"/>
        </c:manualLayout>
      </c:layout>
      <c:pie3DChart>
        <c:varyColors val="1"/>
        <c:ser>
          <c:idx val="0"/>
          <c:order val="0"/>
          <c:explosion val="30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BF0-4173-9EE6-AE56233B1055}"/>
              </c:ext>
            </c:extLst>
          </c:dPt>
          <c:dPt>
            <c:idx val="1"/>
            <c:bubble3D val="0"/>
            <c:spPr>
              <a:solidFill>
                <a:srgbClr val="BBE0E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BF0-4173-9EE6-AE56233B10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FBF0-4173-9EE6-AE56233B1055}"/>
              </c:ext>
            </c:extLst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FBF0-4173-9EE6-AE56233B1055}"/>
              </c:ext>
            </c:extLst>
          </c:dPt>
          <c:dPt>
            <c:idx val="4"/>
            <c:bubble3D val="0"/>
            <c:spPr>
              <a:solidFill>
                <a:srgbClr val="4F81BD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FBF0-4173-9EE6-AE56233B1055}"/>
              </c:ext>
            </c:extLst>
          </c:dPt>
          <c:dPt>
            <c:idx val="5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FBF0-4173-9EE6-AE56233B1055}"/>
              </c:ext>
            </c:extLst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FBF0-4173-9EE6-AE56233B1055}"/>
              </c:ext>
            </c:extLst>
          </c:dPt>
          <c:dPt>
            <c:idx val="7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FBF0-4173-9EE6-AE56233B1055}"/>
              </c:ext>
            </c:extLst>
          </c:dPt>
          <c:dLbls>
            <c:dLbl>
              <c:idx val="0"/>
              <c:layout>
                <c:manualLayout>
                  <c:x val="-8.333333333333332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F0-4173-9EE6-AE56233B1055}"/>
                </c:ext>
              </c:extLst>
            </c:dLbl>
            <c:dLbl>
              <c:idx val="1"/>
              <c:layout>
                <c:manualLayout>
                  <c:x val="-4.1666666666666664E-2"/>
                  <c:y val="-3.24074074074074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F0-4173-9EE6-AE56233B105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BF0-4173-9EE6-AE56233B1055}"/>
                </c:ext>
              </c:extLst>
            </c:dLbl>
            <c:dLbl>
              <c:idx val="3"/>
              <c:layout>
                <c:manualLayout>
                  <c:x val="0"/>
                  <c:y val="6.5525878697754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BF0-4173-9EE6-AE56233B105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FBF0-4173-9EE6-AE56233B105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FBF0-4173-9EE6-AE56233B1055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FBF0-4173-9EE6-AE56233B1055}"/>
                </c:ext>
              </c:extLst>
            </c:dLbl>
            <c:dLbl>
              <c:idx val="7"/>
              <c:layout>
                <c:manualLayout>
                  <c:x val="1.841914228742202E-2"/>
                  <c:y val="-0.15270929946562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BF0-4173-9EE6-AE56233B10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spc="0" baseline="0">
                    <a:solidFill>
                      <a:schemeClr val="tx2"/>
                    </a:solidFill>
                    <a:latin typeface="Arial Nova Light" panose="020B03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'Valore e occupati'!$A$2:$A$9</c:f>
              <c:strCache>
                <c:ptCount val="8"/>
                <c:pt idx="0">
                  <c:v>Architettura e design</c:v>
                </c:pt>
                <c:pt idx="1">
                  <c:v>Comunicazione</c:v>
                </c:pt>
                <c:pt idx="2">
                  <c:v>Audiovisivo e musica</c:v>
                </c:pt>
                <c:pt idx="3">
                  <c:v>Videogiochi e software</c:v>
                </c:pt>
                <c:pt idx="4">
                  <c:v>Editoria e stampa</c:v>
                </c:pt>
                <c:pt idx="5">
                  <c:v>Performing arts e arti visive</c:v>
                </c:pt>
                <c:pt idx="6">
                  <c:v>Patrimonio storico e artistico</c:v>
                </c:pt>
                <c:pt idx="7">
                  <c:v>Creative driven</c:v>
                </c:pt>
              </c:strCache>
            </c:strRef>
          </c:cat>
          <c:val>
            <c:numRef>
              <c:f>'Valore e occupati'!$B$2:$B$9</c:f>
              <c:numCache>
                <c:formatCode>General</c:formatCode>
                <c:ptCount val="8"/>
                <c:pt idx="0">
                  <c:v>8.1</c:v>
                </c:pt>
                <c:pt idx="1">
                  <c:v>5.6</c:v>
                </c:pt>
                <c:pt idx="2">
                  <c:v>6.7</c:v>
                </c:pt>
                <c:pt idx="3">
                  <c:v>13.8</c:v>
                </c:pt>
                <c:pt idx="4">
                  <c:v>12.4</c:v>
                </c:pt>
                <c:pt idx="5">
                  <c:v>5.9</c:v>
                </c:pt>
                <c:pt idx="6">
                  <c:v>3.4</c:v>
                </c:pt>
                <c:pt idx="7">
                  <c:v>44.1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BF0-4173-9EE6-AE56233B105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792480082001585E-2"/>
          <c:y val="0.11607949678312304"/>
          <c:w val="0.81451365916538543"/>
          <c:h val="0.76851851851851849"/>
        </c:manualLayout>
      </c:layout>
      <c:pie3DChart>
        <c:varyColors val="1"/>
        <c:ser>
          <c:idx val="0"/>
          <c:order val="0"/>
          <c:explosion val="30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558F-4C68-B2AF-9419272A68CB}"/>
              </c:ext>
            </c:extLst>
          </c:dPt>
          <c:dPt>
            <c:idx val="1"/>
            <c:bubble3D val="0"/>
            <c:spPr>
              <a:solidFill>
                <a:srgbClr val="BBE0E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58F-4C68-B2AF-9419272A68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558F-4C68-B2AF-9419272A68CB}"/>
              </c:ext>
            </c:extLst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558F-4C68-B2AF-9419272A68CB}"/>
              </c:ext>
            </c:extLst>
          </c:dPt>
          <c:dPt>
            <c:idx val="4"/>
            <c:bubble3D val="0"/>
            <c:spPr>
              <a:solidFill>
                <a:srgbClr val="4F81BD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558F-4C68-B2AF-9419272A68CB}"/>
              </c:ext>
            </c:extLst>
          </c:dPt>
          <c:dPt>
            <c:idx val="5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558F-4C68-B2AF-9419272A68CB}"/>
              </c:ext>
            </c:extLst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558F-4C68-B2AF-9419272A68CB}"/>
              </c:ext>
            </c:extLst>
          </c:dPt>
          <c:dPt>
            <c:idx val="7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558F-4C68-B2AF-9419272A68CB}"/>
              </c:ext>
            </c:extLst>
          </c:dPt>
          <c:dLbls>
            <c:dLbl>
              <c:idx val="0"/>
              <c:layout>
                <c:manualLayout>
                  <c:x val="-8.333333333333332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8F-4C68-B2AF-9419272A68CB}"/>
                </c:ext>
              </c:extLst>
            </c:dLbl>
            <c:dLbl>
              <c:idx val="1"/>
              <c:layout>
                <c:manualLayout>
                  <c:x val="-4.1666666666666664E-2"/>
                  <c:y val="-3.24074074074074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8F-4C68-B2AF-9419272A68C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58F-4C68-B2AF-9419272A68CB}"/>
                </c:ext>
              </c:extLst>
            </c:dLbl>
            <c:dLbl>
              <c:idx val="3"/>
              <c:layout>
                <c:manualLayout>
                  <c:x val="-1.0185067526415994E-16"/>
                  <c:y val="-1.38888888888888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58F-4C68-B2AF-9419272A68C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558F-4C68-B2AF-9419272A68C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558F-4C68-B2AF-9419272A68CB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558F-4C68-B2AF-9419272A68CB}"/>
                </c:ext>
              </c:extLst>
            </c:dLbl>
            <c:dLbl>
              <c:idx val="7"/>
              <c:layout>
                <c:manualLayout>
                  <c:x val="0.21827744904667981"/>
                  <c:y val="-0.2129629629629629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spc="0" baseline="0">
                      <a:solidFill>
                        <a:schemeClr val="tx2"/>
                      </a:solidFill>
                      <a:latin typeface="Arial Nova Light" panose="020B03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58F-4C68-B2AF-9419272A68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spc="0" baseline="0">
                    <a:solidFill>
                      <a:schemeClr val="tx2"/>
                    </a:solidFill>
                    <a:latin typeface="Arial Nova Light" panose="020B03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'Valore e occupati'!$A$2:$A$9</c:f>
              <c:strCache>
                <c:ptCount val="8"/>
                <c:pt idx="0">
                  <c:v>Architettura e design</c:v>
                </c:pt>
                <c:pt idx="1">
                  <c:v>Comunicazione</c:v>
                </c:pt>
                <c:pt idx="2">
                  <c:v>Audiovisivo e musica</c:v>
                </c:pt>
                <c:pt idx="3">
                  <c:v>Videogiochi e software</c:v>
                </c:pt>
                <c:pt idx="4">
                  <c:v>Editoria e stampa</c:v>
                </c:pt>
                <c:pt idx="5">
                  <c:v>Performing arts e arti visive</c:v>
                </c:pt>
                <c:pt idx="6">
                  <c:v>Patrimonio storico e artistico</c:v>
                </c:pt>
                <c:pt idx="7">
                  <c:v>Creative driven</c:v>
                </c:pt>
              </c:strCache>
            </c:strRef>
          </c:cat>
          <c:val>
            <c:numRef>
              <c:f>'Valore e occupati'!$B$2:$B$9</c:f>
              <c:numCache>
                <c:formatCode>General</c:formatCode>
                <c:ptCount val="8"/>
                <c:pt idx="0">
                  <c:v>9.9</c:v>
                </c:pt>
                <c:pt idx="1">
                  <c:v>7.5</c:v>
                </c:pt>
                <c:pt idx="2">
                  <c:v>3.9</c:v>
                </c:pt>
                <c:pt idx="3">
                  <c:v>11.4</c:v>
                </c:pt>
                <c:pt idx="4">
                  <c:v>14</c:v>
                </c:pt>
                <c:pt idx="5">
                  <c:v>7.1</c:v>
                </c:pt>
                <c:pt idx="6">
                  <c:v>3.9</c:v>
                </c:pt>
                <c:pt idx="7">
                  <c:v>42.4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58F-4C68-B2AF-9419272A68C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imprese!$A$4:$A$10</c:f>
              <c:strCache>
                <c:ptCount val="7"/>
                <c:pt idx="0">
                  <c:v>Architettura e design</c:v>
                </c:pt>
                <c:pt idx="1">
                  <c:v>Comunicazione</c:v>
                </c:pt>
                <c:pt idx="2">
                  <c:v>Audiovisivo e musica</c:v>
                </c:pt>
                <c:pt idx="3">
                  <c:v>Videogiochi e software</c:v>
                </c:pt>
                <c:pt idx="4">
                  <c:v>Editoria e stampa</c:v>
                </c:pt>
                <c:pt idx="5">
                  <c:v>Performing arts e arti visive</c:v>
                </c:pt>
                <c:pt idx="6">
                  <c:v>Patrimonio storico e artistico</c:v>
                </c:pt>
              </c:strCache>
            </c:strRef>
          </c:cat>
          <c:val>
            <c:numRef>
              <c:f>imprese!$B$4:$B$10</c:f>
              <c:numCache>
                <c:formatCode>General</c:formatCode>
                <c:ptCount val="7"/>
                <c:pt idx="0">
                  <c:v>87152</c:v>
                </c:pt>
                <c:pt idx="1">
                  <c:v>39963</c:v>
                </c:pt>
                <c:pt idx="2">
                  <c:v>16338</c:v>
                </c:pt>
                <c:pt idx="3">
                  <c:v>31154</c:v>
                </c:pt>
                <c:pt idx="4">
                  <c:v>67955</c:v>
                </c:pt>
                <c:pt idx="5">
                  <c:v>30722</c:v>
                </c:pt>
                <c:pt idx="6">
                  <c:v>1032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7A-49C0-A479-3589928E0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5074656"/>
        <c:axId val="485074984"/>
      </c:barChart>
      <c:catAx>
        <c:axId val="48507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85074984"/>
        <c:crosses val="autoZero"/>
        <c:auto val="1"/>
        <c:lblAlgn val="ctr"/>
        <c:lblOffset val="100"/>
        <c:noMultiLvlLbl val="0"/>
      </c:catAx>
      <c:valAx>
        <c:axId val="4850749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8507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52203484863693"/>
          <c:y val="0.16283602922881063"/>
          <c:w val="0.55605852302491088"/>
          <c:h val="0.8111850373244934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Foglio3!$B$1</c:f>
              <c:strCache>
                <c:ptCount val="1"/>
                <c:pt idx="0">
                  <c:v>Valore aggiunto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Foglio3!$A$2:$A$5</c:f>
              <c:strCache>
                <c:ptCount val="4"/>
                <c:pt idx="0">
                  <c:v>Totale economia</c:v>
                </c:pt>
                <c:pt idx="1">
                  <c:v>Totale Sistema Produttivo Culturale e Creativo</c:v>
                </c:pt>
                <c:pt idx="2">
                  <c:v>Di cui: Core</c:v>
                </c:pt>
                <c:pt idx="3">
                  <c:v>Di cui: Creative Driven</c:v>
                </c:pt>
              </c:strCache>
            </c:strRef>
          </c:cat>
          <c:val>
            <c:numRef>
              <c:f>Foglio3!$B$2:$B$5</c:f>
              <c:numCache>
                <c:formatCode>General</c:formatCode>
                <c:ptCount val="4"/>
                <c:pt idx="0">
                  <c:v>1.2</c:v>
                </c:pt>
                <c:pt idx="1">
                  <c:v>1</c:v>
                </c:pt>
                <c:pt idx="2">
                  <c:v>1.2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BC-4F6C-8A2B-51BDA3DAFEA1}"/>
            </c:ext>
          </c:extLst>
        </c:ser>
        <c:ser>
          <c:idx val="1"/>
          <c:order val="1"/>
          <c:tx>
            <c:strRef>
              <c:f>Foglio3!$C$1</c:f>
              <c:strCache>
                <c:ptCount val="1"/>
                <c:pt idx="0">
                  <c:v>Occupati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Foglio3!$A$2:$A$5</c:f>
              <c:strCache>
                <c:ptCount val="4"/>
                <c:pt idx="0">
                  <c:v>Totale economia</c:v>
                </c:pt>
                <c:pt idx="1">
                  <c:v>Totale Sistema Produttivo Culturale e Creativo</c:v>
                </c:pt>
                <c:pt idx="2">
                  <c:v>Di cui: Core</c:v>
                </c:pt>
                <c:pt idx="3">
                  <c:v>Di cui: Creative Driven</c:v>
                </c:pt>
              </c:strCache>
            </c:strRef>
          </c:cat>
          <c:val>
            <c:numRef>
              <c:f>Foglio3!$C$2:$C$5</c:f>
              <c:numCache>
                <c:formatCode>General</c:formatCode>
                <c:ptCount val="4"/>
                <c:pt idx="0">
                  <c:v>0.6</c:v>
                </c:pt>
                <c:pt idx="1">
                  <c:v>1.4</c:v>
                </c:pt>
                <c:pt idx="2">
                  <c:v>1.6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BC-4F6C-8A2B-51BDA3DAF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overlap val="-48"/>
        <c:axId val="324135608"/>
        <c:axId val="324133968"/>
      </c:barChart>
      <c:catAx>
        <c:axId val="324135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324133968"/>
        <c:crosses val="autoZero"/>
        <c:auto val="1"/>
        <c:lblAlgn val="ctr"/>
        <c:lblOffset val="100"/>
        <c:noMultiLvlLbl val="0"/>
      </c:catAx>
      <c:valAx>
        <c:axId val="324133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413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 Nova" panose="020B0504020202020204" pitchFamily="34" charset="0"/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Foglio4!$C$2</c:f>
              <c:strCache>
                <c:ptCount val="1"/>
                <c:pt idx="0">
                  <c:v>Valori assoluti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6">
                    <a:lumMod val="75000"/>
                  </a:schemeClr>
                </a:solidFill>
                <a:ln w="381000">
                  <a:solidFill>
                    <a:schemeClr val="accent6">
                      <a:lumMod val="75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691-4F0B-B575-B479044FB492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6">
                    <a:lumMod val="75000"/>
                  </a:schemeClr>
                </a:solidFill>
                <a:ln w="254000">
                  <a:solidFill>
                    <a:schemeClr val="accent6">
                      <a:lumMod val="75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691-4F0B-B575-B479044FB492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6">
                    <a:lumMod val="75000"/>
                  </a:schemeClr>
                </a:solidFill>
                <a:ln w="330200">
                  <a:solidFill>
                    <a:schemeClr val="accent6">
                      <a:lumMod val="75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9691-4F0B-B575-B479044FB492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6">
                    <a:lumMod val="75000"/>
                  </a:schemeClr>
                </a:solidFill>
                <a:ln w="762000">
                  <a:solidFill>
                    <a:schemeClr val="accent6">
                      <a:lumMod val="75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691-4F0B-B575-B479044FB492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6">
                    <a:lumMod val="75000"/>
                  </a:schemeClr>
                </a:solidFill>
                <a:ln w="635000">
                  <a:solidFill>
                    <a:schemeClr val="accent6">
                      <a:lumMod val="75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9691-4F0B-B575-B479044FB492}"/>
              </c:ext>
            </c:extLst>
          </c:dPt>
          <c:dPt>
            <c:idx val="5"/>
            <c:marker>
              <c:symbol val="circle"/>
              <c:size val="5"/>
              <c:spPr>
                <a:solidFill>
                  <a:schemeClr val="accent6">
                    <a:lumMod val="75000"/>
                  </a:schemeClr>
                </a:solidFill>
                <a:ln w="279400">
                  <a:solidFill>
                    <a:schemeClr val="accent6">
                      <a:lumMod val="75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9691-4F0B-B575-B479044FB492}"/>
              </c:ext>
            </c:extLst>
          </c:dPt>
          <c:dPt>
            <c:idx val="6"/>
            <c:marker>
              <c:symbol val="circle"/>
              <c:size val="5"/>
              <c:spPr>
                <a:solidFill>
                  <a:schemeClr val="accent6">
                    <a:lumMod val="75000"/>
                  </a:schemeClr>
                </a:solidFill>
                <a:ln w="127000">
                  <a:solidFill>
                    <a:schemeClr val="accent6">
                      <a:lumMod val="75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9691-4F0B-B575-B479044FB492}"/>
              </c:ext>
            </c:extLst>
          </c:dPt>
          <c:xVal>
            <c:numRef>
              <c:f>Foglio4!$B$3:$B$9</c:f>
              <c:numCache>
                <c:formatCode>General</c:formatCode>
                <c:ptCount val="7"/>
                <c:pt idx="0">
                  <c:v>0.6</c:v>
                </c:pt>
                <c:pt idx="1">
                  <c:v>0.6</c:v>
                </c:pt>
                <c:pt idx="2">
                  <c:v>0.6</c:v>
                </c:pt>
                <c:pt idx="3">
                  <c:v>2.9</c:v>
                </c:pt>
                <c:pt idx="4">
                  <c:v>0.5</c:v>
                </c:pt>
                <c:pt idx="5">
                  <c:v>0.8</c:v>
                </c:pt>
                <c:pt idx="6">
                  <c:v>2.8</c:v>
                </c:pt>
              </c:numCache>
            </c:numRef>
          </c:xVal>
          <c:yVal>
            <c:numRef>
              <c:f>Foglio4!$C$3:$C$9</c:f>
              <c:numCache>
                <c:formatCode>#,##0</c:formatCode>
                <c:ptCount val="7"/>
                <c:pt idx="0">
                  <c:v>7351</c:v>
                </c:pt>
                <c:pt idx="1">
                  <c:v>5044</c:v>
                </c:pt>
                <c:pt idx="2">
                  <c:v>6041</c:v>
                </c:pt>
                <c:pt idx="3">
                  <c:v>12546</c:v>
                </c:pt>
                <c:pt idx="4">
                  <c:v>11239</c:v>
                </c:pt>
                <c:pt idx="5">
                  <c:v>5394</c:v>
                </c:pt>
                <c:pt idx="6">
                  <c:v>3084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691-4F0B-B575-B479044FB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035064"/>
        <c:axId val="471032768"/>
      </c:scatterChart>
      <c:valAx>
        <c:axId val="471035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71032768"/>
        <c:crosses val="autoZero"/>
        <c:crossBetween val="midCat"/>
      </c:valAx>
      <c:valAx>
        <c:axId val="47103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71035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 Nova" panose="020B050402020202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Foglio5!$B$1</c:f>
              <c:strCache>
                <c:ptCount val="1"/>
                <c:pt idx="0">
                  <c:v>Sistema Produttivo Culturale e Creativo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4.1111550752097346E-2"/>
                  <c:y val="-4.4616676750169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0C7-4171-97A2-6996B2BD1DB4}"/>
                </c:ext>
              </c:extLst>
            </c:dLbl>
            <c:dLbl>
              <c:idx val="2"/>
              <c:layout>
                <c:manualLayout>
                  <c:x val="-1.2649707923722261E-2"/>
                  <c:y val="-3.5055960303704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C7-4171-97A2-6996B2BD1DB4}"/>
                </c:ext>
              </c:extLst>
            </c:dLbl>
            <c:dLbl>
              <c:idx val="3"/>
              <c:layout>
                <c:manualLayout>
                  <c:x val="-2.6880629337909804E-2"/>
                  <c:y val="6.0551204160944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C7-4171-97A2-6996B2BD1DB4}"/>
                </c:ext>
              </c:extLst>
            </c:dLbl>
            <c:dLbl>
              <c:idx val="4"/>
              <c:layout>
                <c:manualLayout>
                  <c:x val="-4.1111550752097346E-2"/>
                  <c:y val="3.1869054821549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0C7-4171-97A2-6996B2BD1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Foglio5!$A$2:$A$7</c:f>
              <c:strCache>
                <c:ptCount val="6"/>
                <c:pt idx="0">
                  <c:v>15–24 anni</c:v>
                </c:pt>
                <c:pt idx="1">
                  <c:v>25–34 anni</c:v>
                </c:pt>
                <c:pt idx="2">
                  <c:v>35–44 anni</c:v>
                </c:pt>
                <c:pt idx="3">
                  <c:v>45–54 anni</c:v>
                </c:pt>
                <c:pt idx="4">
                  <c:v>55–64 anni</c:v>
                </c:pt>
                <c:pt idx="5">
                  <c:v>Almeno 65 anni</c:v>
                </c:pt>
              </c:strCache>
            </c:strRef>
          </c:cat>
          <c:val>
            <c:numRef>
              <c:f>Foglio5!$B$2:$B$7</c:f>
              <c:numCache>
                <c:formatCode>General</c:formatCode>
                <c:ptCount val="6"/>
                <c:pt idx="0">
                  <c:v>4</c:v>
                </c:pt>
                <c:pt idx="1">
                  <c:v>20.3</c:v>
                </c:pt>
                <c:pt idx="2">
                  <c:v>29</c:v>
                </c:pt>
                <c:pt idx="3">
                  <c:v>28.8</c:v>
                </c:pt>
                <c:pt idx="4">
                  <c:v>15.1</c:v>
                </c:pt>
                <c:pt idx="5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C7-4171-97A2-6996B2BD1DB4}"/>
            </c:ext>
          </c:extLst>
        </c:ser>
        <c:ser>
          <c:idx val="1"/>
          <c:order val="1"/>
          <c:tx>
            <c:strRef>
              <c:f>Foglio5!$C$1</c:f>
              <c:strCache>
                <c:ptCount val="1"/>
                <c:pt idx="0">
                  <c:v>Totale economia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180045185354344E-2"/>
                  <c:y val="-2.8682149339394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0C7-4171-97A2-6996B2BD1DB4}"/>
                </c:ext>
              </c:extLst>
            </c:dLbl>
            <c:dLbl>
              <c:idx val="2"/>
              <c:layout>
                <c:manualLayout>
                  <c:x val="-9.4872809427916961E-3"/>
                  <c:y val="1.2747621928619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0C7-4171-97A2-6996B2BD1DB4}"/>
                </c:ext>
              </c:extLst>
            </c:dLbl>
            <c:dLbl>
              <c:idx val="3"/>
              <c:layout>
                <c:manualLayout>
                  <c:x val="-2.5299415847444637E-2"/>
                  <c:y val="-3.5055960303704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C7-4171-97A2-6996B2BD1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Foglio5!$A$2:$A$7</c:f>
              <c:strCache>
                <c:ptCount val="6"/>
                <c:pt idx="0">
                  <c:v>15–24 anni</c:v>
                </c:pt>
                <c:pt idx="1">
                  <c:v>25–34 anni</c:v>
                </c:pt>
                <c:pt idx="2">
                  <c:v>35–44 anni</c:v>
                </c:pt>
                <c:pt idx="3">
                  <c:v>45–54 anni</c:v>
                </c:pt>
                <c:pt idx="4">
                  <c:v>55–64 anni</c:v>
                </c:pt>
                <c:pt idx="5">
                  <c:v>Almeno 65 anni</c:v>
                </c:pt>
              </c:strCache>
            </c:strRef>
          </c:cat>
          <c:val>
            <c:numRef>
              <c:f>Foglio5!$C$2:$C$7</c:f>
              <c:numCache>
                <c:formatCode>General</c:formatCode>
                <c:ptCount val="6"/>
                <c:pt idx="0">
                  <c:v>4.5999999999999996</c:v>
                </c:pt>
                <c:pt idx="1">
                  <c:v>17.5</c:v>
                </c:pt>
                <c:pt idx="2">
                  <c:v>25.3</c:v>
                </c:pt>
                <c:pt idx="3">
                  <c:v>30.5</c:v>
                </c:pt>
                <c:pt idx="4">
                  <c:v>19.2</c:v>
                </c:pt>
                <c:pt idx="5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C7-4171-97A2-6996B2BD1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9753368"/>
        <c:axId val="429754024"/>
      </c:lineChart>
      <c:catAx>
        <c:axId val="42975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29754024"/>
        <c:crosses val="autoZero"/>
        <c:auto val="1"/>
        <c:lblAlgn val="ctr"/>
        <c:lblOffset val="100"/>
        <c:noMultiLvlLbl val="0"/>
      </c:catAx>
      <c:valAx>
        <c:axId val="42975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2975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 Nova" panose="020B0504020202020204" pitchFamily="34" charset="0"/>
        </a:defRPr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Foglio6!$B$1</c:f>
              <c:strCache>
                <c:ptCount val="1"/>
                <c:pt idx="0">
                  <c:v>Sistema Produttivo Culturale e Creativo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1.6666666666666666E-2"/>
                  <c:y val="-6.0185185185185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B8-459D-8FEB-A052C7DC0B64}"/>
                </c:ext>
              </c:extLst>
            </c:dLbl>
            <c:dLbl>
              <c:idx val="5"/>
              <c:layout>
                <c:manualLayout>
                  <c:x val="-4.1666666666666768E-2"/>
                  <c:y val="-4.1666666666666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B8-459D-8FEB-A052C7DC0B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Foglio6!$A$2:$A$9</c:f>
              <c:strCache>
                <c:ptCount val="8"/>
                <c:pt idx="0">
                  <c:v>Nessun titolo</c:v>
                </c:pt>
                <c:pt idx="1">
                  <c:v>Scuole elementari</c:v>
                </c:pt>
                <c:pt idx="2">
                  <c:v>Scuole medie inferiori</c:v>
                </c:pt>
                <c:pt idx="3">
                  <c:v>Diploma triennale</c:v>
                </c:pt>
                <c:pt idx="4">
                  <c:v>Diploma o post-diploma</c:v>
                </c:pt>
                <c:pt idx="5">
                  <c:v>Laurea triennale</c:v>
                </c:pt>
                <c:pt idx="6">
                  <c:v>Laurea specialistica</c:v>
                </c:pt>
                <c:pt idx="7">
                  <c:v>Post-Laurea</c:v>
                </c:pt>
              </c:strCache>
            </c:strRef>
          </c:cat>
          <c:val>
            <c:numRef>
              <c:f>Foglio6!$B$2:$B$9</c:f>
              <c:numCache>
                <c:formatCode>General</c:formatCode>
                <c:ptCount val="8"/>
                <c:pt idx="0">
                  <c:v>0.2</c:v>
                </c:pt>
                <c:pt idx="1">
                  <c:v>0.4</c:v>
                </c:pt>
                <c:pt idx="2">
                  <c:v>13.8</c:v>
                </c:pt>
                <c:pt idx="3">
                  <c:v>41.1</c:v>
                </c:pt>
                <c:pt idx="4">
                  <c:v>1.6</c:v>
                </c:pt>
                <c:pt idx="5">
                  <c:v>8.1999999999999993</c:v>
                </c:pt>
                <c:pt idx="6">
                  <c:v>33.200000000000003</c:v>
                </c:pt>
                <c:pt idx="7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B8-459D-8FEB-A052C7DC0B64}"/>
            </c:ext>
          </c:extLst>
        </c:ser>
        <c:ser>
          <c:idx val="1"/>
          <c:order val="1"/>
          <c:tx>
            <c:strRef>
              <c:f>Foglio6!$C$1</c:f>
              <c:strCache>
                <c:ptCount val="1"/>
                <c:pt idx="0">
                  <c:v>Totale economia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Foglio6!$A$2:$A$9</c:f>
              <c:strCache>
                <c:ptCount val="8"/>
                <c:pt idx="0">
                  <c:v>Nessun titolo</c:v>
                </c:pt>
                <c:pt idx="1">
                  <c:v>Scuole elementari</c:v>
                </c:pt>
                <c:pt idx="2">
                  <c:v>Scuole medie inferiori</c:v>
                </c:pt>
                <c:pt idx="3">
                  <c:v>Diploma triennale</c:v>
                </c:pt>
                <c:pt idx="4">
                  <c:v>Diploma o post-diploma</c:v>
                </c:pt>
                <c:pt idx="5">
                  <c:v>Laurea triennale</c:v>
                </c:pt>
                <c:pt idx="6">
                  <c:v>Laurea specialistica</c:v>
                </c:pt>
                <c:pt idx="7">
                  <c:v>Post-Laurea</c:v>
                </c:pt>
              </c:strCache>
            </c:strRef>
          </c:cat>
          <c:val>
            <c:numRef>
              <c:f>Foglio6!$C$2:$C$9</c:f>
              <c:numCache>
                <c:formatCode>General</c:formatCode>
                <c:ptCount val="8"/>
                <c:pt idx="0">
                  <c:v>0.5</c:v>
                </c:pt>
                <c:pt idx="1">
                  <c:v>2.2999999999999998</c:v>
                </c:pt>
                <c:pt idx="2">
                  <c:v>34.6</c:v>
                </c:pt>
                <c:pt idx="3">
                  <c:v>38.200000000000003</c:v>
                </c:pt>
                <c:pt idx="4">
                  <c:v>1</c:v>
                </c:pt>
                <c:pt idx="5">
                  <c:v>5.0999999999999996</c:v>
                </c:pt>
                <c:pt idx="6">
                  <c:v>17.600000000000001</c:v>
                </c:pt>
                <c:pt idx="7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B8-459D-8FEB-A052C7DC0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3047072"/>
        <c:axId val="463049040"/>
      </c:lineChart>
      <c:catAx>
        <c:axId val="46304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63049040"/>
        <c:crosses val="autoZero"/>
        <c:auto val="1"/>
        <c:lblAlgn val="ctr"/>
        <c:lblOffset val="100"/>
        <c:noMultiLvlLbl val="0"/>
      </c:catAx>
      <c:valAx>
        <c:axId val="46304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6304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 Nova" panose="020B0504020202020204" pitchFamily="34" charset="0"/>
        </a:defRPr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Foglio7!$B$8</c:f>
              <c:strCache>
                <c:ptCount val="1"/>
                <c:pt idx="0">
                  <c:v>Sistema Produttivo Creativo e Culturale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18,0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A77-48FB-BB6A-E401D45BF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Foglio7!$A$9:$A$11</c:f>
              <c:strCache>
                <c:ptCount val="3"/>
                <c:pt idx="0">
                  <c:v>Aumentato</c:v>
                </c:pt>
                <c:pt idx="1">
                  <c:v>Stazionario</c:v>
                </c:pt>
                <c:pt idx="2">
                  <c:v>Diminuito</c:v>
                </c:pt>
              </c:strCache>
            </c:strRef>
          </c:cat>
          <c:val>
            <c:numRef>
              <c:f>Foglio7!$B$9:$B$11</c:f>
              <c:numCache>
                <c:formatCode>General</c:formatCode>
                <c:ptCount val="3"/>
                <c:pt idx="0">
                  <c:v>10.9</c:v>
                </c:pt>
                <c:pt idx="1">
                  <c:v>18</c:v>
                </c:pt>
                <c:pt idx="2">
                  <c:v>66.400000000000006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C8-4B22-9310-239CF3D86591}"/>
            </c:ext>
          </c:extLst>
        </c:ser>
        <c:ser>
          <c:idx val="1"/>
          <c:order val="1"/>
          <c:tx>
            <c:strRef>
              <c:f>Foglio7!$C$8</c:f>
              <c:strCache>
                <c:ptCount val="1"/>
                <c:pt idx="0">
                  <c:v>Totale economia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63,9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211817486219976E-2"/>
                      <c:h val="6.187158617290279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7A77-48FB-BB6A-E401D45BF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Foglio7!$A$9:$A$11</c:f>
              <c:strCache>
                <c:ptCount val="3"/>
                <c:pt idx="0">
                  <c:v>Aumentato</c:v>
                </c:pt>
                <c:pt idx="1">
                  <c:v>Stazionario</c:v>
                </c:pt>
                <c:pt idx="2">
                  <c:v>Diminuito</c:v>
                </c:pt>
              </c:strCache>
            </c:strRef>
          </c:cat>
          <c:val>
            <c:numRef>
              <c:f>Foglio7!$C$9:$C$11</c:f>
              <c:numCache>
                <c:formatCode>General</c:formatCode>
                <c:ptCount val="3"/>
                <c:pt idx="0">
                  <c:v>9.6999999999999993</c:v>
                </c:pt>
                <c:pt idx="1">
                  <c:v>20.3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C8-4B22-9310-239CF3D86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751728"/>
        <c:axId val="322309656"/>
      </c:barChart>
      <c:catAx>
        <c:axId val="42975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322309656"/>
        <c:crosses val="autoZero"/>
        <c:auto val="1"/>
        <c:lblAlgn val="ctr"/>
        <c:lblOffset val="100"/>
        <c:noMultiLvlLbl val="0"/>
      </c:catAx>
      <c:valAx>
        <c:axId val="32230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2975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ova" panose="020B0504020202020204" pitchFamily="34" charset="0"/>
        </a:defRPr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Foglio7!$A$2</c:f>
              <c:strCache>
                <c:ptCount val="1"/>
                <c:pt idx="0">
                  <c:v>Aumentato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cat>
            <c:strRef>
              <c:f>Foglio7!$B$1:$H$1</c:f>
              <c:strCache>
                <c:ptCount val="7"/>
                <c:pt idx="0">
                  <c:v>Architettura e design</c:v>
                </c:pt>
                <c:pt idx="1">
                  <c:v>Comunicazione</c:v>
                </c:pt>
                <c:pt idx="2">
                  <c:v>Audiovisivo e musica</c:v>
                </c:pt>
                <c:pt idx="3">
                  <c:v>Videogiochi e software</c:v>
                </c:pt>
                <c:pt idx="4">
                  <c:v>Editoria e stampa</c:v>
                </c:pt>
                <c:pt idx="5">
                  <c:v>Performing arts e arti visive</c:v>
                </c:pt>
                <c:pt idx="6">
                  <c:v>Patrimonio storico e artistico</c:v>
                </c:pt>
              </c:strCache>
            </c:strRef>
          </c:cat>
          <c:val>
            <c:numRef>
              <c:f>Foglio7!$B$2:$H$2</c:f>
              <c:numCache>
                <c:formatCode>General</c:formatCode>
                <c:ptCount val="7"/>
                <c:pt idx="0">
                  <c:v>11.9</c:v>
                </c:pt>
                <c:pt idx="1">
                  <c:v>9.3000000000000007</c:v>
                </c:pt>
                <c:pt idx="2">
                  <c:v>6.3</c:v>
                </c:pt>
                <c:pt idx="3">
                  <c:v>24.4</c:v>
                </c:pt>
                <c:pt idx="4">
                  <c:v>7.5</c:v>
                </c:pt>
                <c:pt idx="5">
                  <c:v>5.3</c:v>
                </c:pt>
                <c:pt idx="6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EA-442F-9115-8CB232775AD9}"/>
            </c:ext>
          </c:extLst>
        </c:ser>
        <c:ser>
          <c:idx val="1"/>
          <c:order val="1"/>
          <c:tx>
            <c:strRef>
              <c:f>Foglio7!$A$3</c:f>
              <c:strCache>
                <c:ptCount val="1"/>
                <c:pt idx="0">
                  <c:v>Stazionario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Foglio7!$B$1:$H$1</c:f>
              <c:strCache>
                <c:ptCount val="7"/>
                <c:pt idx="0">
                  <c:v>Architettura e design</c:v>
                </c:pt>
                <c:pt idx="1">
                  <c:v>Comunicazione</c:v>
                </c:pt>
                <c:pt idx="2">
                  <c:v>Audiovisivo e musica</c:v>
                </c:pt>
                <c:pt idx="3">
                  <c:v>Videogiochi e software</c:v>
                </c:pt>
                <c:pt idx="4">
                  <c:v>Editoria e stampa</c:v>
                </c:pt>
                <c:pt idx="5">
                  <c:v>Performing arts e arti visive</c:v>
                </c:pt>
                <c:pt idx="6">
                  <c:v>Patrimonio storico e artistico</c:v>
                </c:pt>
              </c:strCache>
            </c:strRef>
          </c:cat>
          <c:val>
            <c:numRef>
              <c:f>Foglio7!$B$3:$H$3</c:f>
              <c:numCache>
                <c:formatCode>General</c:formatCode>
                <c:ptCount val="7"/>
                <c:pt idx="0">
                  <c:v>19.600000000000001</c:v>
                </c:pt>
                <c:pt idx="1">
                  <c:v>18.5</c:v>
                </c:pt>
                <c:pt idx="2">
                  <c:v>17.8</c:v>
                </c:pt>
                <c:pt idx="3">
                  <c:v>28.7</c:v>
                </c:pt>
                <c:pt idx="4">
                  <c:v>14.7</c:v>
                </c:pt>
                <c:pt idx="5">
                  <c:v>8</c:v>
                </c:pt>
                <c:pt idx="6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EA-442F-9115-8CB232775AD9}"/>
            </c:ext>
          </c:extLst>
        </c:ser>
        <c:ser>
          <c:idx val="2"/>
          <c:order val="2"/>
          <c:tx>
            <c:strRef>
              <c:f>Foglio7!$A$4</c:f>
              <c:strCache>
                <c:ptCount val="1"/>
                <c:pt idx="0">
                  <c:v>Diminuito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Foglio7!$B$1:$H$1</c:f>
              <c:strCache>
                <c:ptCount val="7"/>
                <c:pt idx="0">
                  <c:v>Architettura e design</c:v>
                </c:pt>
                <c:pt idx="1">
                  <c:v>Comunicazione</c:v>
                </c:pt>
                <c:pt idx="2">
                  <c:v>Audiovisivo e musica</c:v>
                </c:pt>
                <c:pt idx="3">
                  <c:v>Videogiochi e software</c:v>
                </c:pt>
                <c:pt idx="4">
                  <c:v>Editoria e stampa</c:v>
                </c:pt>
                <c:pt idx="5">
                  <c:v>Performing arts e arti visive</c:v>
                </c:pt>
                <c:pt idx="6">
                  <c:v>Patrimonio storico e artistico</c:v>
                </c:pt>
              </c:strCache>
            </c:strRef>
          </c:cat>
          <c:val>
            <c:numRef>
              <c:f>Foglio7!$B$4:$H$4</c:f>
              <c:numCache>
                <c:formatCode>General</c:formatCode>
                <c:ptCount val="7"/>
                <c:pt idx="0">
                  <c:v>62.5</c:v>
                </c:pt>
                <c:pt idx="1">
                  <c:v>65.2</c:v>
                </c:pt>
                <c:pt idx="2">
                  <c:v>69.5</c:v>
                </c:pt>
                <c:pt idx="3">
                  <c:v>43.8</c:v>
                </c:pt>
                <c:pt idx="4">
                  <c:v>73.7</c:v>
                </c:pt>
                <c:pt idx="5">
                  <c:v>84.6</c:v>
                </c:pt>
                <c:pt idx="6">
                  <c:v>78.900000000000006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EA-442F-9115-8CB232775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8022952"/>
        <c:axId val="488028856"/>
      </c:barChart>
      <c:catAx>
        <c:axId val="488022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88028856"/>
        <c:crosses val="autoZero"/>
        <c:auto val="1"/>
        <c:lblAlgn val="ctr"/>
        <c:lblOffset val="100"/>
        <c:noMultiLvlLbl val="0"/>
      </c:catAx>
      <c:valAx>
        <c:axId val="488028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8802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ova" panose="020B0504020202020204" pitchFamily="34" charset="0"/>
        </a:defRPr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SISTEMA PRODUTTIVO CULTURALE E CREATIVO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Foglio1!$A$2:$A$11</c:f>
              <c:strCache>
                <c:ptCount val="10"/>
                <c:pt idx="0">
                  <c:v>Nessuna strategia </c:v>
                </c:pt>
                <c:pt idx="1">
                  <c:v>Produzione di nuovi beni/servizi non connessi con emergenza </c:v>
                </c:pt>
                <c:pt idx="2">
                  <c:v>Attivazione di nuove partnership </c:v>
                </c:pt>
                <c:pt idx="3">
                  <c:v>Adozione di nuovi modelli di business </c:v>
                </c:pt>
                <c:pt idx="4">
                  <c:v>Produzione di nuovi beni/servizi connessi con emergenza </c:v>
                </c:pt>
                <c:pt idx="5">
                  <c:v>Riduzione del personale </c:v>
                </c:pt>
                <c:pt idx="6">
                  <c:v>Modifica dei canali di vendita/fornitura/consegna </c:v>
                </c:pt>
                <c:pt idx="7">
                  <c:v>Accelerazione della transizione digitale </c:v>
                </c:pt>
                <c:pt idx="8">
                  <c:v>Riorganizzazione dei processi produttivi</c:v>
                </c:pt>
                <c:pt idx="9">
                  <c:v>Riorganizzazione degli spazi </c:v>
                </c:pt>
              </c:strCache>
            </c:strRef>
          </c:cat>
          <c:val>
            <c:numRef>
              <c:f>Foglio1!$B$2:$B$11</c:f>
              <c:numCache>
                <c:formatCode>0.0</c:formatCode>
                <c:ptCount val="10"/>
                <c:pt idx="0">
                  <c:v>24.566134767686659</c:v>
                </c:pt>
                <c:pt idx="1">
                  <c:v>3.9732026665730675</c:v>
                </c:pt>
                <c:pt idx="2">
                  <c:v>7.8287358216835328</c:v>
                </c:pt>
                <c:pt idx="3">
                  <c:v>11.211811695857955</c:v>
                </c:pt>
                <c:pt idx="4">
                  <c:v>11.831899143568716</c:v>
                </c:pt>
                <c:pt idx="5">
                  <c:v>12.155858257642299</c:v>
                </c:pt>
                <c:pt idx="6">
                  <c:v>12.396774053837124</c:v>
                </c:pt>
                <c:pt idx="7">
                  <c:v>13.839610535206337</c:v>
                </c:pt>
                <c:pt idx="8">
                  <c:v>34.986676432995111</c:v>
                </c:pt>
                <c:pt idx="9">
                  <c:v>35.337471131428579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99-4143-90F7-B7232783AAF0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TOTALE ECONOMIA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Foglio1!$A$2:$A$11</c:f>
              <c:strCache>
                <c:ptCount val="10"/>
                <c:pt idx="0">
                  <c:v>Nessuna strategia </c:v>
                </c:pt>
                <c:pt idx="1">
                  <c:v>Produzione di nuovi beni/servizi non connessi con emergenza </c:v>
                </c:pt>
                <c:pt idx="2">
                  <c:v>Attivazione di nuove partnership </c:v>
                </c:pt>
                <c:pt idx="3">
                  <c:v>Adozione di nuovi modelli di business </c:v>
                </c:pt>
                <c:pt idx="4">
                  <c:v>Produzione di nuovi beni/servizi connessi con emergenza </c:v>
                </c:pt>
                <c:pt idx="5">
                  <c:v>Riduzione del personale </c:v>
                </c:pt>
                <c:pt idx="6">
                  <c:v>Modifica dei canali di vendita/fornitura/consegna </c:v>
                </c:pt>
                <c:pt idx="7">
                  <c:v>Accelerazione della transizione digitale </c:v>
                </c:pt>
                <c:pt idx="8">
                  <c:v>Riorganizzazione dei processi produttivi</c:v>
                </c:pt>
                <c:pt idx="9">
                  <c:v>Riorganizzazione degli spazi </c:v>
                </c:pt>
              </c:strCache>
            </c:strRef>
          </c:cat>
          <c:val>
            <c:numRef>
              <c:f>Foglio1!$C$2:$C$11</c:f>
              <c:numCache>
                <c:formatCode>0.0</c:formatCode>
                <c:ptCount val="10"/>
                <c:pt idx="0">
                  <c:v>33.654907103404298</c:v>
                </c:pt>
                <c:pt idx="1">
                  <c:v>1.9469649011390762</c:v>
                </c:pt>
                <c:pt idx="2">
                  <c:v>3.961371835528543</c:v>
                </c:pt>
                <c:pt idx="3">
                  <c:v>6.3292218434650005</c:v>
                </c:pt>
                <c:pt idx="4">
                  <c:v>7.1216325193507704</c:v>
                </c:pt>
                <c:pt idx="5">
                  <c:v>15.130614966877893</c:v>
                </c:pt>
                <c:pt idx="6">
                  <c:v>11.32004630737498</c:v>
                </c:pt>
                <c:pt idx="7">
                  <c:v>7.3091988908327323</c:v>
                </c:pt>
                <c:pt idx="8">
                  <c:v>30.778161457310819</c:v>
                </c:pt>
                <c:pt idx="9">
                  <c:v>31.925729773438039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99-4143-90F7-B7232783A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1842696"/>
        <c:axId val="401843680"/>
      </c:barChart>
      <c:catAx>
        <c:axId val="401842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01843680"/>
        <c:crosses val="autoZero"/>
        <c:auto val="1"/>
        <c:lblAlgn val="ctr"/>
        <c:lblOffset val="100"/>
        <c:noMultiLvlLbl val="0"/>
      </c:catAx>
      <c:valAx>
        <c:axId val="401843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it-IT"/>
          </a:p>
        </c:txPr>
        <c:crossAx val="40184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ova" panose="020B0504020202020204" pitchFamily="34" charset="0"/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4266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4266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r">
              <a:defRPr sz="1200"/>
            </a:lvl1pPr>
          </a:lstStyle>
          <a:p>
            <a:pPr>
              <a:defRPr/>
            </a:pPr>
            <a:fld id="{4302E0FC-DC35-4902-9046-62F2A632DD7D}" type="datetimeFigureOut">
              <a:rPr lang="it-IT"/>
              <a:pPr>
                <a:defRPr/>
              </a:pPr>
              <a:t>28/05/2021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378407"/>
            <a:ext cx="2946400" cy="494265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378407"/>
            <a:ext cx="2946400" cy="494265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r">
              <a:defRPr sz="1200"/>
            </a:lvl1pPr>
          </a:lstStyle>
          <a:p>
            <a:pPr>
              <a:defRPr/>
            </a:pPr>
            <a:fld id="{61AC7239-5918-43E0-A60E-4EAD104E66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8097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4266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266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r">
              <a:defRPr sz="1200"/>
            </a:lvl1pPr>
          </a:lstStyle>
          <a:p>
            <a:pPr>
              <a:defRPr/>
            </a:pPr>
            <a:fld id="{058F41F7-37A1-4E85-82F7-E305BD591C45}" type="datetimeFigureOut">
              <a:rPr lang="it-IT"/>
              <a:pPr>
                <a:defRPr/>
              </a:pPr>
              <a:t>28/05/2021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6" rIns="91412" bIns="45706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689994"/>
            <a:ext cx="5438775" cy="4443649"/>
          </a:xfrm>
          <a:prstGeom prst="rect">
            <a:avLst/>
          </a:prstGeom>
        </p:spPr>
        <p:txBody>
          <a:bodyPr vert="horz" lIns="91412" tIns="45706" rIns="91412" bIns="45706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378407"/>
            <a:ext cx="2946400" cy="494265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378407"/>
            <a:ext cx="2946400" cy="494265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r">
              <a:defRPr sz="1200"/>
            </a:lvl1pPr>
          </a:lstStyle>
          <a:p>
            <a:pPr>
              <a:defRPr/>
            </a:pPr>
            <a:fld id="{7022013B-C336-4050-BF58-47F061FDD8A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7396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444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0840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2934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9784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dirty="0"/>
              <a:t>I siti Unesco sono 53, Italia prima nel mondo (Cina 52).</a:t>
            </a:r>
          </a:p>
        </p:txBody>
      </p:sp>
    </p:spTree>
    <p:extLst>
      <p:ext uri="{BB962C8B-B14F-4D97-AF65-F5344CB8AC3E}">
        <p14:creationId xmlns:p14="http://schemas.microsoft.com/office/powerpoint/2010/main" val="2339964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dirty="0"/>
              <a:t>I siti Unesco sono 53, Italia prima nel mondo (Cina 52).</a:t>
            </a:r>
          </a:p>
        </p:txBody>
      </p:sp>
    </p:spTree>
    <p:extLst>
      <p:ext uri="{BB962C8B-B14F-4D97-AF65-F5344CB8AC3E}">
        <p14:creationId xmlns:p14="http://schemas.microsoft.com/office/powerpoint/2010/main" val="1574341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b="1" dirty="0"/>
              <a:t>Design</a:t>
            </a:r>
          </a:p>
          <a:p>
            <a:r>
              <a:rPr lang="it-IT" dirty="0"/>
              <a:t>Imprese: 1. Italia 2. Germania 3. Francia</a:t>
            </a:r>
          </a:p>
          <a:p>
            <a:r>
              <a:rPr lang="it-IT" dirty="0"/>
              <a:t>Addetti: 1. Regno Unito 2. Germania 3. Italia</a:t>
            </a:r>
          </a:p>
          <a:p>
            <a:r>
              <a:rPr lang="it-IT" dirty="0"/>
              <a:t>Fatturato: 1. Regno Unito 2. Italia 3. Germania</a:t>
            </a:r>
          </a:p>
          <a:p>
            <a:r>
              <a:rPr lang="it-IT" dirty="0"/>
              <a:t>Fatturato per addetto: 1. Regno Unito 2. Spagna 3. Italia</a:t>
            </a:r>
          </a:p>
        </p:txBody>
      </p:sp>
    </p:spTree>
    <p:extLst>
      <p:ext uri="{BB962C8B-B14F-4D97-AF65-F5344CB8AC3E}">
        <p14:creationId xmlns:p14="http://schemas.microsoft.com/office/powerpoint/2010/main" val="2256153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4337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91795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3686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2145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2D059-4977-4655-8EB9-75713723B72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B17F2-B41C-42D2-AD87-74979B7226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E5D22-F525-4CFA-81E2-FAAA5272792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6403E-8C3E-4B8D-92C0-AF2FEF3067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C36AF-D52E-40E0-B9D2-CE6C9CD8547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C2E30-E3B8-4066-8585-260DAF273F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C6AC-8B24-4D89-8212-AA5B5D7C98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8DAA3-B165-462D-BA0B-D6FFD82C59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1281-C9CB-4774-9B2B-FF604392F64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C947C-299A-4391-9C18-3569D6BDA8D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2F179-F6FF-432C-932E-FD99B93CE89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5E5ED72-5E35-4BCD-AA57-5149C0BD68D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BE9E033D-7ADC-42E2-AD12-0CDD1EE0E3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12"/>
          <a:stretch/>
        </p:blipFill>
        <p:spPr>
          <a:xfrm>
            <a:off x="140471" y="1829413"/>
            <a:ext cx="3588152" cy="3515203"/>
          </a:xfrm>
          <a:prstGeom prst="ellipse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5DEE72A-19A6-46D5-9AFB-0C1BB80513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33" b="-4464"/>
          <a:stretch/>
        </p:blipFill>
        <p:spPr>
          <a:xfrm>
            <a:off x="0" y="5758773"/>
            <a:ext cx="9144000" cy="93756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90F0264-7BE1-4F21-92A1-981C0022E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3058" y="2205759"/>
            <a:ext cx="4259484" cy="207609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8E0EDEA-CEF4-4C6B-8A26-465077F3C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587" y="4345199"/>
            <a:ext cx="4560425" cy="350808"/>
          </a:xfrm>
          <a:prstGeom prst="rect">
            <a:avLst/>
          </a:prstGeom>
        </p:spPr>
      </p:pic>
      <p:pic>
        <p:nvPicPr>
          <p:cNvPr id="8" name="Picture 2" descr="Anima per il Sociale | Symbola: Conferenza live “L'Appennino Centrale e la  sfida della doppia ricostruzione: post sisma e COVID19” – su ZOOM – 16  maggio 2020 – ore 10.30">
            <a:extLst>
              <a:ext uri="{FF2B5EF4-FFF2-40B4-BE49-F238E27FC236}">
                <a16:creationId xmlns:a16="http://schemas.microsoft.com/office/drawing/2014/main" id="{EEA0A862-0831-4D00-8574-EBC18B3F0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55" y="290600"/>
            <a:ext cx="1722225" cy="67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30">
            <a:extLst>
              <a:ext uri="{FF2B5EF4-FFF2-40B4-BE49-F238E27FC236}">
                <a16:creationId xmlns:a16="http://schemas.microsoft.com/office/drawing/2014/main" id="{E37055A3-3A13-4021-A8FE-24C1F622A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799" y="346764"/>
            <a:ext cx="2660704" cy="55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544891" y="2245394"/>
            <a:ext cx="54664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latin typeface="Arial Nova Light" panose="020B0304020202020204" pitchFamily="34" charset="0"/>
              </a:rPr>
              <a:t>Il rapporto è alla sua X edizione, un riferimento per fare il punto sul ruolo della cultura e della creatività quale </a:t>
            </a:r>
            <a:r>
              <a:rPr lang="it-IT" sz="2400" b="1" dirty="0">
                <a:latin typeface="Arial Nova Light" panose="020B0304020202020204" pitchFamily="34" charset="0"/>
              </a:rPr>
              <a:t>settore produttivo </a:t>
            </a:r>
            <a:r>
              <a:rPr lang="it-IT" sz="2400" dirty="0">
                <a:latin typeface="Arial Nova Light" panose="020B0304020202020204" pitchFamily="34" charset="0"/>
              </a:rPr>
              <a:t>strategico per le prospettive di sviluppo del nostro Paese.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44891" y="152390"/>
            <a:ext cx="4376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Il Rapporto Io sono cultura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2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7B5C36A-5550-4786-9DAA-8A64832B8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12"/>
          <a:stretch/>
        </p:blipFill>
        <p:spPr>
          <a:xfrm>
            <a:off x="6158853" y="2067865"/>
            <a:ext cx="2298342" cy="225161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7398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178931" y="1052562"/>
            <a:ext cx="3693257" cy="4360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 Nova Light" panose="020B0304020202020204" pitchFamily="34" charset="0"/>
              </a:rPr>
              <a:t>Core Cultura</a:t>
            </a:r>
            <a:endParaRPr lang="it-IT" sz="2400" dirty="0">
              <a:latin typeface="Arial Nova Light" panose="020B0304020202020204" pitchFamily="34" charset="0"/>
            </a:endParaRPr>
          </a:p>
          <a:p>
            <a:pPr marL="176213" indent="-176213">
              <a:spcBef>
                <a:spcPts val="700"/>
              </a:spcBef>
              <a:buClr>
                <a:srgbClr val="3366CC"/>
              </a:buClr>
              <a:buFont typeface="Arial" panose="020B0604020202020204" pitchFamily="34" charset="0"/>
              <a:buChar char="•"/>
            </a:pPr>
            <a:r>
              <a:rPr lang="it-IT" sz="1900" dirty="0">
                <a:latin typeface="Arial Nova Light" panose="020B0304020202020204" pitchFamily="34" charset="0"/>
              </a:rPr>
              <a:t>Architettura e design</a:t>
            </a:r>
          </a:p>
          <a:p>
            <a:pPr marL="176213" indent="-176213">
              <a:spcBef>
                <a:spcPts val="700"/>
              </a:spcBef>
              <a:buClr>
                <a:srgbClr val="3366CC"/>
              </a:buClr>
              <a:buFont typeface="Arial" panose="020B0604020202020204" pitchFamily="34" charset="0"/>
              <a:buChar char="•"/>
            </a:pPr>
            <a:r>
              <a:rPr lang="it-IT" sz="1900" dirty="0">
                <a:latin typeface="Arial Nova Light" panose="020B0304020202020204" pitchFamily="34" charset="0"/>
              </a:rPr>
              <a:t>Comunicazione</a:t>
            </a:r>
          </a:p>
          <a:p>
            <a:pPr marL="176213" indent="-176213">
              <a:spcBef>
                <a:spcPts val="700"/>
              </a:spcBef>
              <a:buClr>
                <a:srgbClr val="3366CC"/>
              </a:buClr>
              <a:buFont typeface="Arial" panose="020B0604020202020204" pitchFamily="34" charset="0"/>
              <a:buChar char="•"/>
            </a:pPr>
            <a:r>
              <a:rPr lang="it-IT" sz="1900" dirty="0">
                <a:latin typeface="Arial Nova Light" panose="020B0304020202020204" pitchFamily="34" charset="0"/>
              </a:rPr>
              <a:t>Audiovisivo e musica</a:t>
            </a:r>
          </a:p>
          <a:p>
            <a:pPr marL="176213" indent="-176213">
              <a:spcBef>
                <a:spcPts val="700"/>
              </a:spcBef>
              <a:buClr>
                <a:srgbClr val="3366CC"/>
              </a:buClr>
              <a:buFont typeface="Arial" panose="020B0604020202020204" pitchFamily="34" charset="0"/>
              <a:buChar char="•"/>
            </a:pPr>
            <a:r>
              <a:rPr lang="it-IT" sz="1900" dirty="0">
                <a:latin typeface="Arial Nova Light" panose="020B0304020202020204" pitchFamily="34" charset="0"/>
              </a:rPr>
              <a:t>Videogiochi e software</a:t>
            </a:r>
          </a:p>
          <a:p>
            <a:pPr marL="176213" indent="-176213">
              <a:spcBef>
                <a:spcPts val="700"/>
              </a:spcBef>
              <a:buClr>
                <a:srgbClr val="3366CC"/>
              </a:buClr>
              <a:buFont typeface="Arial" panose="020B0604020202020204" pitchFamily="34" charset="0"/>
              <a:buChar char="•"/>
            </a:pPr>
            <a:r>
              <a:rPr lang="it-IT" sz="1900" dirty="0">
                <a:latin typeface="Arial Nova Light" panose="020B0304020202020204" pitchFamily="34" charset="0"/>
              </a:rPr>
              <a:t>Editoria e stampa</a:t>
            </a:r>
          </a:p>
          <a:p>
            <a:pPr marL="176213" indent="-176213">
              <a:spcBef>
                <a:spcPts val="700"/>
              </a:spcBef>
              <a:buClr>
                <a:srgbClr val="3366CC"/>
              </a:buClr>
              <a:buFont typeface="Arial" panose="020B0604020202020204" pitchFamily="34" charset="0"/>
              <a:buChar char="•"/>
            </a:pPr>
            <a:r>
              <a:rPr lang="it-IT" sz="1900" dirty="0" err="1">
                <a:latin typeface="Arial Nova Light" panose="020B0304020202020204" pitchFamily="34" charset="0"/>
              </a:rPr>
              <a:t>Performing</a:t>
            </a:r>
            <a:r>
              <a:rPr lang="it-IT" sz="1900" dirty="0">
                <a:latin typeface="Arial Nova Light" panose="020B0304020202020204" pitchFamily="34" charset="0"/>
              </a:rPr>
              <a:t> </a:t>
            </a:r>
            <a:r>
              <a:rPr lang="it-IT" sz="1900" dirty="0" err="1">
                <a:latin typeface="Arial Nova Light" panose="020B0304020202020204" pitchFamily="34" charset="0"/>
              </a:rPr>
              <a:t>arts</a:t>
            </a:r>
            <a:r>
              <a:rPr lang="it-IT" sz="1900" dirty="0">
                <a:latin typeface="Arial Nova Light" panose="020B0304020202020204" pitchFamily="34" charset="0"/>
              </a:rPr>
              <a:t> e arti visive</a:t>
            </a:r>
          </a:p>
          <a:p>
            <a:pPr marL="176213" indent="-176213">
              <a:spcBef>
                <a:spcPts val="700"/>
              </a:spcBef>
              <a:buClr>
                <a:srgbClr val="3366CC"/>
              </a:buClr>
              <a:buFont typeface="Arial" panose="020B0604020202020204" pitchFamily="34" charset="0"/>
              <a:buChar char="•"/>
            </a:pPr>
            <a:r>
              <a:rPr lang="it-IT" sz="1900" dirty="0">
                <a:latin typeface="Arial Nova Light" panose="020B0304020202020204" pitchFamily="34" charset="0"/>
              </a:rPr>
              <a:t>Patrimonio storico e artistico</a:t>
            </a:r>
            <a:r>
              <a:rPr lang="it-IT" sz="1900" b="1" dirty="0">
                <a:highlight>
                  <a:srgbClr val="FFFF00"/>
                </a:highlight>
                <a:latin typeface="Arial Nova Light" panose="020B0304020202020204" pitchFamily="34" charset="0"/>
              </a:rPr>
              <a:t> </a:t>
            </a:r>
          </a:p>
          <a:p>
            <a:pPr>
              <a:spcBef>
                <a:spcPts val="700"/>
              </a:spcBef>
            </a:pPr>
            <a:endParaRPr lang="it-IT" sz="1900" b="1" dirty="0">
              <a:latin typeface="Arial Nova Light" panose="020B0304020202020204" pitchFamily="34" charset="0"/>
            </a:endParaRPr>
          </a:p>
          <a:p>
            <a:pPr>
              <a:spcBef>
                <a:spcPts val="700"/>
              </a:spcBef>
            </a:pPr>
            <a:endParaRPr lang="it-IT" sz="1900" b="1" dirty="0">
              <a:latin typeface="Arial Nova Light" panose="020B0304020202020204" pitchFamily="34" charset="0"/>
            </a:endParaRPr>
          </a:p>
          <a:p>
            <a:pPr>
              <a:spcBef>
                <a:spcPts val="700"/>
              </a:spcBef>
            </a:pPr>
            <a:r>
              <a:rPr lang="it-IT" sz="2400" b="1" dirty="0">
                <a:latin typeface="Arial Nova Light" panose="020B0304020202020204" pitchFamily="34" charset="0"/>
              </a:rPr>
              <a:t>Creative driven</a:t>
            </a:r>
          </a:p>
        </p:txBody>
      </p:sp>
      <p:sp>
        <p:nvSpPr>
          <p:cNvPr id="2" name="Ovale 1"/>
          <p:cNvSpPr/>
          <p:nvPr/>
        </p:nvSpPr>
        <p:spPr>
          <a:xfrm>
            <a:off x="3861085" y="1716575"/>
            <a:ext cx="4571939" cy="2876550"/>
          </a:xfrm>
          <a:prstGeom prst="ellipse">
            <a:avLst/>
          </a:prstGeom>
          <a:solidFill>
            <a:schemeClr val="bg1">
              <a:lumMod val="75000"/>
              <a:alpha val="44706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algn="r"/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4298224" y="2501229"/>
            <a:ext cx="2618568" cy="1913343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Arial Nova" panose="020B0504020202020204" pitchFamily="34" charset="0"/>
              </a:rPr>
              <a:t>Core Cultura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023497" y="2739351"/>
            <a:ext cx="1310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0066"/>
                </a:solidFill>
                <a:latin typeface="Arial Nova" panose="020B0504020202020204" pitchFamily="34" charset="0"/>
              </a:rPr>
              <a:t>Creative</a:t>
            </a:r>
          </a:p>
          <a:p>
            <a:r>
              <a:rPr lang="it-IT" sz="2400" dirty="0">
                <a:solidFill>
                  <a:srgbClr val="000066"/>
                </a:solidFill>
                <a:latin typeface="Arial Nova" panose="020B0504020202020204" pitchFamily="34" charset="0"/>
              </a:rPr>
              <a:t>driven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3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78931" y="5467687"/>
            <a:ext cx="7782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Arial Nova Light" panose="020B0304020202020204" pitchFamily="34" charset="0"/>
              </a:rPr>
              <a:t>Meta-settore composto dalle attività che, pur non facendo direttamente parte della filiera, impiegano contenuti e competenze culturali e creative per accrescere il valore dei propri prodotti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1EFD3BD-BAF7-45A0-8A1B-A6CBFC6C6A33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84866" y="150915"/>
            <a:ext cx="6459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Il Sistema Produttivo Culturale e Creativo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482104F-4547-494D-A294-739406A9D1B5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B5E1CDE8-2042-4819-B2A0-01BD0F041DB3}"/>
              </a:ext>
            </a:extLst>
          </p:cNvPr>
          <p:cNvSpPr/>
          <p:nvPr/>
        </p:nvSpPr>
        <p:spPr>
          <a:xfrm>
            <a:off x="3651145" y="1617975"/>
            <a:ext cx="4906497" cy="3073748"/>
          </a:xfrm>
          <a:prstGeom prst="ellipse">
            <a:avLst/>
          </a:prstGeom>
          <a:noFill/>
          <a:ln w="34925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algn="r"/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9A8D9FC-BBB8-4D63-95E1-F2C97D3B62A8}"/>
              </a:ext>
            </a:extLst>
          </p:cNvPr>
          <p:cNvSpPr txBox="1"/>
          <p:nvPr/>
        </p:nvSpPr>
        <p:spPr>
          <a:xfrm>
            <a:off x="3135086" y="1193358"/>
            <a:ext cx="5829983" cy="400110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0066"/>
                </a:solidFill>
                <a:latin typeface="Arial Nova" panose="020B0504020202020204" pitchFamily="34" charset="0"/>
              </a:rPr>
              <a:t>Sistema Produttivo Culturale e Creativo - SPCC</a:t>
            </a:r>
          </a:p>
        </p:txBody>
      </p:sp>
    </p:spTree>
    <p:extLst>
      <p:ext uri="{BB962C8B-B14F-4D97-AF65-F5344CB8AC3E}">
        <p14:creationId xmlns:p14="http://schemas.microsoft.com/office/powerpoint/2010/main" val="42260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8075" y="1"/>
            <a:ext cx="9115926" cy="6994526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1000">
                <a:srgbClr val="3366CC">
                  <a:tint val="44500"/>
                  <a:satMod val="160000"/>
                </a:srgbClr>
              </a:gs>
              <a:gs pos="59000">
                <a:srgbClr val="DEE3FA"/>
              </a:gs>
              <a:gs pos="7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B17F2-B41C-42D2-AD87-74979B72268D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156477" y="426829"/>
            <a:ext cx="4644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dirty="0">
                <a:solidFill>
                  <a:schemeClr val="bg1"/>
                </a:solidFill>
                <a:latin typeface="Arial Nova" panose="020B0504020202020204" pitchFamily="34" charset="0"/>
                <a:cs typeface="Utsaah" pitchFamily="34" charset="0"/>
              </a:rPr>
              <a:t>Quanto pesa nell’economia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41C5CA8-113F-454F-BB97-70C1D2AECF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rcRect l="45184" r="5812"/>
          <a:stretch/>
        </p:blipFill>
        <p:spPr>
          <a:xfrm>
            <a:off x="-1" y="330941"/>
            <a:ext cx="3290637" cy="61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2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550ED92-1AF1-4991-AA66-ED3E9381DE7E}"/>
              </a:ext>
            </a:extLst>
          </p:cNvPr>
          <p:cNvSpPr txBox="1"/>
          <p:nvPr/>
        </p:nvSpPr>
        <p:spPr>
          <a:xfrm>
            <a:off x="2339482" y="5349172"/>
            <a:ext cx="4213718" cy="1138773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Arial Nova" panose="020B0504020202020204" pitchFamily="34" charset="0"/>
              </a:rPr>
              <a:t>Totale SPCC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Arial Nova" panose="020B0504020202020204" pitchFamily="34" charset="0"/>
              </a:rPr>
              <a:t>90,7</a:t>
            </a:r>
            <a:r>
              <a:rPr lang="it-IT" dirty="0">
                <a:solidFill>
                  <a:schemeClr val="bg1"/>
                </a:solidFill>
                <a:latin typeface="Arial Nova" panose="020B0504020202020204" pitchFamily="34" charset="0"/>
              </a:rPr>
              <a:t> mld di euro di valore aggiunto</a:t>
            </a:r>
          </a:p>
          <a:p>
            <a:pPr algn="ctr"/>
            <a:r>
              <a:rPr lang="it-IT" sz="2400" b="1" dirty="0">
                <a:solidFill>
                  <a:schemeClr val="bg1"/>
                </a:solidFill>
                <a:latin typeface="Arial Nova" panose="020B0504020202020204" pitchFamily="34" charset="0"/>
              </a:rPr>
              <a:t>(5,7%)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5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13" name="Ovale 12"/>
          <p:cNvSpPr/>
          <p:nvPr/>
        </p:nvSpPr>
        <p:spPr>
          <a:xfrm>
            <a:off x="964383" y="2070459"/>
            <a:ext cx="4571939" cy="2876550"/>
          </a:xfrm>
          <a:prstGeom prst="ellipse">
            <a:avLst/>
          </a:prstGeom>
          <a:solidFill>
            <a:srgbClr val="C8D7EA">
              <a:alpha val="44706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algn="r"/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17" name="Ovale 16"/>
          <p:cNvSpPr/>
          <p:nvPr/>
        </p:nvSpPr>
        <p:spPr>
          <a:xfrm>
            <a:off x="819422" y="1578399"/>
            <a:ext cx="7160834" cy="3848100"/>
          </a:xfrm>
          <a:prstGeom prst="ellipse">
            <a:avLst/>
          </a:prstGeom>
          <a:noFill/>
          <a:ln w="34925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algn="r"/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975634" y="2933063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latin typeface="Arial Nova" panose="020B0504020202020204" pitchFamily="34" charset="0"/>
              </a:rPr>
              <a:t>CORE</a:t>
            </a:r>
          </a:p>
          <a:p>
            <a:pPr algn="ctr"/>
            <a:r>
              <a:rPr lang="it-IT" sz="2400" dirty="0">
                <a:solidFill>
                  <a:srgbClr val="002060"/>
                </a:solidFill>
                <a:latin typeface="Arial Nova" panose="020B0504020202020204" pitchFamily="34" charset="0"/>
              </a:rPr>
              <a:t>50,7</a:t>
            </a:r>
            <a:r>
              <a:rPr lang="it-IT" dirty="0">
                <a:solidFill>
                  <a:srgbClr val="002060"/>
                </a:solidFill>
                <a:latin typeface="Arial Nova" panose="020B0504020202020204" pitchFamily="34" charset="0"/>
              </a:rPr>
              <a:t> mld di euro</a:t>
            </a:r>
          </a:p>
          <a:p>
            <a:pPr algn="ctr"/>
            <a:r>
              <a:rPr lang="it-IT" sz="2400" b="1" dirty="0">
                <a:solidFill>
                  <a:srgbClr val="002060"/>
                </a:solidFill>
                <a:latin typeface="Arial Nova" panose="020B0504020202020204" pitchFamily="34" charset="0"/>
              </a:rPr>
              <a:t>(3,2%)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3D03DEF-A57B-4BD6-8425-301B3F90F9A9}"/>
              </a:ext>
            </a:extLst>
          </p:cNvPr>
          <p:cNvSpPr txBox="1"/>
          <p:nvPr/>
        </p:nvSpPr>
        <p:spPr>
          <a:xfrm>
            <a:off x="5573307" y="2933063"/>
            <a:ext cx="221110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latin typeface="Arial Nova" panose="020B0504020202020204" pitchFamily="34" charset="0"/>
              </a:rPr>
              <a:t>Creative </a:t>
            </a:r>
            <a:r>
              <a:rPr lang="it-IT" dirty="0" err="1">
                <a:solidFill>
                  <a:srgbClr val="002060"/>
                </a:solidFill>
                <a:latin typeface="Arial Nova" panose="020B0504020202020204" pitchFamily="34" charset="0"/>
              </a:rPr>
              <a:t>Driven</a:t>
            </a:r>
            <a:endParaRPr lang="it-IT" dirty="0">
              <a:solidFill>
                <a:srgbClr val="002060"/>
              </a:solidFill>
              <a:latin typeface="Arial Nova" panose="020B0504020202020204" pitchFamily="34" charset="0"/>
            </a:endParaRPr>
          </a:p>
          <a:p>
            <a:pPr algn="ctr"/>
            <a:r>
              <a:rPr lang="it-IT" sz="2400" dirty="0">
                <a:solidFill>
                  <a:srgbClr val="002060"/>
                </a:solidFill>
                <a:latin typeface="Arial Nova" panose="020B0504020202020204" pitchFamily="34" charset="0"/>
              </a:rPr>
              <a:t>40</a:t>
            </a:r>
            <a:r>
              <a:rPr lang="it-IT" dirty="0">
                <a:solidFill>
                  <a:srgbClr val="002060"/>
                </a:solidFill>
                <a:latin typeface="Arial Nova" panose="020B0504020202020204" pitchFamily="34" charset="0"/>
              </a:rPr>
              <a:t> mld di euro</a:t>
            </a:r>
          </a:p>
          <a:p>
            <a:pPr algn="ctr"/>
            <a:r>
              <a:rPr lang="it-IT" sz="2400" b="1" dirty="0">
                <a:solidFill>
                  <a:srgbClr val="002060"/>
                </a:solidFill>
                <a:latin typeface="Arial Nova" panose="020B0504020202020204" pitchFamily="34" charset="0"/>
              </a:rPr>
              <a:t>(2,5%)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400898A-E6DC-450B-9D6B-76900BADE15E}"/>
              </a:ext>
            </a:extLst>
          </p:cNvPr>
          <p:cNvSpPr txBox="1"/>
          <p:nvPr/>
        </p:nvSpPr>
        <p:spPr>
          <a:xfrm>
            <a:off x="0" y="-1"/>
            <a:ext cx="9144000" cy="1022842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0517" y="48908"/>
            <a:ext cx="74762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Il valore del Sistema Produttivo Culturale e Creativo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49D5F46-7140-471B-982D-0A787AD77420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7620000" y="590259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</p:spTree>
    <p:extLst>
      <p:ext uri="{BB962C8B-B14F-4D97-AF65-F5344CB8AC3E}">
        <p14:creationId xmlns:p14="http://schemas.microsoft.com/office/powerpoint/2010/main" val="707695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1"/>
          <p:cNvSpPr>
            <a:spLocks noChangeArrowheads="1"/>
          </p:cNvSpPr>
          <p:nvPr/>
        </p:nvSpPr>
        <p:spPr bwMode="auto">
          <a:xfrm>
            <a:off x="5324100" y="1644933"/>
            <a:ext cx="345241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Valore aggiunto</a:t>
            </a:r>
          </a:p>
          <a:p>
            <a:pPr algn="ctr" eaLnBrk="1" hangingPunct="1"/>
            <a:r>
              <a:rPr lang="it-IT" altLang="it-IT" sz="1300" i="1" dirty="0">
                <a:latin typeface="Arial Nova" panose="020B0504020202020204" pitchFamily="34" charset="0"/>
              </a:rPr>
              <a:t>(valori %)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6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15243C5-9519-4AB9-B943-3ED7A53A0A96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6843" y="167778"/>
            <a:ext cx="23046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Le componenti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B9B7FB2-4CC6-4D9B-9E86-33063301AA1C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CA0EC59-5829-4F86-8B3E-06C678D7E71D}"/>
              </a:ext>
            </a:extLst>
          </p:cNvPr>
          <p:cNvSpPr/>
          <p:nvPr/>
        </p:nvSpPr>
        <p:spPr>
          <a:xfrm>
            <a:off x="7662463" y="251432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38F08A57-59CB-4727-9A26-5C71BA8C76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215634"/>
              </p:ext>
            </p:extLst>
          </p:nvPr>
        </p:nvGraphicFramePr>
        <p:xfrm>
          <a:off x="366260" y="827999"/>
          <a:ext cx="4810376" cy="3358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38F08A57-59CB-4727-9A26-5C71BA8C76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9157674"/>
              </p:ext>
            </p:extLst>
          </p:nvPr>
        </p:nvGraphicFramePr>
        <p:xfrm>
          <a:off x="3857625" y="3625516"/>
          <a:ext cx="4829175" cy="3232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ttangolo 1">
            <a:extLst>
              <a:ext uri="{FF2B5EF4-FFF2-40B4-BE49-F238E27FC236}">
                <a16:creationId xmlns:a16="http://schemas.microsoft.com/office/drawing/2014/main" id="{D6414F55-B7FD-4B4C-8347-04256F0B6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260" y="4989841"/>
            <a:ext cx="345241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Occupazione</a:t>
            </a:r>
          </a:p>
          <a:p>
            <a:pPr algn="ctr" eaLnBrk="1" hangingPunct="1"/>
            <a:r>
              <a:rPr lang="it-IT" altLang="it-IT" sz="1300" i="1" dirty="0">
                <a:latin typeface="Arial Nova" panose="020B0504020202020204" pitchFamily="34" charset="0"/>
              </a:rPr>
              <a:t>(valori %)</a:t>
            </a:r>
          </a:p>
        </p:txBody>
      </p: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B5A00A33-3DBF-48F6-982C-BA180772AE00}"/>
              </a:ext>
            </a:extLst>
          </p:cNvPr>
          <p:cNvSpPr/>
          <p:nvPr/>
        </p:nvSpPr>
        <p:spPr>
          <a:xfrm>
            <a:off x="1357410" y="5590005"/>
            <a:ext cx="1509066" cy="270885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 destra 18">
            <a:extLst>
              <a:ext uri="{FF2B5EF4-FFF2-40B4-BE49-F238E27FC236}">
                <a16:creationId xmlns:a16="http://schemas.microsoft.com/office/drawing/2014/main" id="{7BB91634-1341-4F11-94AE-7713FB1F48D4}"/>
              </a:ext>
            </a:extLst>
          </p:cNvPr>
          <p:cNvSpPr/>
          <p:nvPr/>
        </p:nvSpPr>
        <p:spPr>
          <a:xfrm flipH="1">
            <a:off x="6250917" y="2208419"/>
            <a:ext cx="1509066" cy="270885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870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198EEF3-5B5A-4481-9BEB-BF94F2D19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193" y="1928597"/>
            <a:ext cx="7131614" cy="4657762"/>
          </a:xfrm>
          <a:prstGeom prst="rect">
            <a:avLst/>
          </a:prstGeom>
        </p:spPr>
      </p:pic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5531" y="947108"/>
            <a:ext cx="87583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Valore aggiunto del sistema produttivo culturale e creativo per regione e provincia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(incidenze % sul totale)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7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5DA788-4830-4485-8CF5-7AFF14C43C2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7025" y="177507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Il valore aggiunto nei territori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062AD24-E836-4794-A26A-FFCFF6D89E46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93EA5B-BE60-49E2-AE83-B361781120CC}"/>
              </a:ext>
            </a:extLst>
          </p:cNvPr>
          <p:cNvSpPr/>
          <p:nvPr/>
        </p:nvSpPr>
        <p:spPr>
          <a:xfrm>
            <a:off x="7620000" y="21394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  <p:pic>
        <p:nvPicPr>
          <p:cNvPr id="12" name="Picture 4" descr="Regione Marche: illustrazioni stock, immagini e grafica vettoriale |  Shutterstock">
            <a:extLst>
              <a:ext uri="{FF2B5EF4-FFF2-40B4-BE49-F238E27FC236}">
                <a16:creationId xmlns:a16="http://schemas.microsoft.com/office/drawing/2014/main" id="{4EAC7904-5607-492F-8B23-1FCD2AB91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14149" b="5810"/>
          <a:stretch/>
        </p:blipFill>
        <p:spPr bwMode="auto">
          <a:xfrm>
            <a:off x="5631263" y="4577647"/>
            <a:ext cx="1612377" cy="138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095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16D0024-BC4F-4A18-86BF-1186ED0AA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18" y="1722218"/>
            <a:ext cx="7396223" cy="4830582"/>
          </a:xfrm>
          <a:prstGeom prst="rect">
            <a:avLst/>
          </a:prstGeom>
        </p:spPr>
      </p:pic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5531" y="947108"/>
            <a:ext cx="87583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Valore aggiunto del sistema produttivo culturale e creativo nei settori nelle Marche e in Italia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(incidenze % sul totale)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8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5DA788-4830-4485-8CF5-7AFF14C43C2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7025" y="177507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Il valore aggiunto nei settori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062AD24-E836-4794-A26A-FFCFF6D89E46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93EA5B-BE60-49E2-AE83-B361781120CC}"/>
              </a:ext>
            </a:extLst>
          </p:cNvPr>
          <p:cNvSpPr/>
          <p:nvPr/>
        </p:nvSpPr>
        <p:spPr>
          <a:xfrm>
            <a:off x="7620000" y="21394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  <p:pic>
        <p:nvPicPr>
          <p:cNvPr id="12" name="Picture 4" descr="Regione Marche: illustrazioni stock, immagini e grafica vettoriale |  Shutterstock">
            <a:extLst>
              <a:ext uri="{FF2B5EF4-FFF2-40B4-BE49-F238E27FC236}">
                <a16:creationId xmlns:a16="http://schemas.microsoft.com/office/drawing/2014/main" id="{4EAC7904-5607-492F-8B23-1FCD2AB91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14149" b="5810"/>
          <a:stretch/>
        </p:blipFill>
        <p:spPr bwMode="auto">
          <a:xfrm>
            <a:off x="5924055" y="2349818"/>
            <a:ext cx="1612377" cy="138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31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E59ECB7-42B0-45DF-B2A6-428367881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06" y="1897496"/>
            <a:ext cx="7323364" cy="4782997"/>
          </a:xfrm>
          <a:prstGeom prst="rect">
            <a:avLst/>
          </a:prstGeom>
        </p:spPr>
      </p:pic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5531" y="947108"/>
            <a:ext cx="87583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Occupazione del sistema produttivo culturale e creativo per regione e provincia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(incidenze % sul totale)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9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5DA788-4830-4485-8CF5-7AFF14C43C2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7025" y="177507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L’occupazione nei territori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062AD24-E836-4794-A26A-FFCFF6D89E46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93EA5B-BE60-49E2-AE83-B361781120CC}"/>
              </a:ext>
            </a:extLst>
          </p:cNvPr>
          <p:cNvSpPr/>
          <p:nvPr/>
        </p:nvSpPr>
        <p:spPr>
          <a:xfrm>
            <a:off x="7620000" y="21394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  <p:pic>
        <p:nvPicPr>
          <p:cNvPr id="12" name="Picture 4" descr="Regione Marche: illustrazioni stock, immagini e grafica vettoriale |  Shutterstock">
            <a:extLst>
              <a:ext uri="{FF2B5EF4-FFF2-40B4-BE49-F238E27FC236}">
                <a16:creationId xmlns:a16="http://schemas.microsoft.com/office/drawing/2014/main" id="{4EAC7904-5607-492F-8B23-1FCD2AB91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14149" b="5810"/>
          <a:stretch/>
        </p:blipFill>
        <p:spPr bwMode="auto">
          <a:xfrm>
            <a:off x="5747011" y="4656480"/>
            <a:ext cx="1612377" cy="138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855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DD5EB0D-F2F6-4298-999B-2FDB1CA31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66" y="1870438"/>
            <a:ext cx="7176304" cy="4686950"/>
          </a:xfrm>
          <a:prstGeom prst="rect">
            <a:avLst/>
          </a:prstGeom>
        </p:spPr>
      </p:pic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5531" y="947108"/>
            <a:ext cx="87583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Occupazione del sistema produttivo culturale e creativo nei settori nelle Marche e in Italia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(incidenze % sul totale)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10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5DA788-4830-4485-8CF5-7AFF14C43C2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7025" y="177507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L’occupazione nei settori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062AD24-E836-4794-A26A-FFCFF6D89E46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93EA5B-BE60-49E2-AE83-B361781120CC}"/>
              </a:ext>
            </a:extLst>
          </p:cNvPr>
          <p:cNvSpPr/>
          <p:nvPr/>
        </p:nvSpPr>
        <p:spPr>
          <a:xfrm>
            <a:off x="7620000" y="21394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  <p:pic>
        <p:nvPicPr>
          <p:cNvPr id="12" name="Picture 4" descr="Regione Marche: illustrazioni stock, immagini e grafica vettoriale |  Shutterstock">
            <a:extLst>
              <a:ext uri="{FF2B5EF4-FFF2-40B4-BE49-F238E27FC236}">
                <a16:creationId xmlns:a16="http://schemas.microsoft.com/office/drawing/2014/main" id="{4EAC7904-5607-492F-8B23-1FCD2AB91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14149" b="5810"/>
          <a:stretch/>
        </p:blipFill>
        <p:spPr bwMode="auto">
          <a:xfrm>
            <a:off x="6256297" y="2323303"/>
            <a:ext cx="1612377" cy="138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553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1439282" y="947108"/>
            <a:ext cx="626543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Imprese del sistema produttivo culturale e creativo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(valori assoluti)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11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133045" y="5915738"/>
            <a:ext cx="4418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latin typeface="Arial Nova" panose="020B0504020202020204" pitchFamily="34" charset="0"/>
              </a:rPr>
              <a:t>274.316</a:t>
            </a:r>
            <a:r>
              <a:rPr lang="it-IT" dirty="0">
                <a:latin typeface="Arial Nova" panose="020B0504020202020204" pitchFamily="34" charset="0"/>
              </a:rPr>
              <a:t>  imprese (</a:t>
            </a:r>
            <a:r>
              <a:rPr lang="it-IT" sz="2400" b="1" dirty="0">
                <a:latin typeface="Arial Nova" panose="020B0504020202020204" pitchFamily="34" charset="0"/>
              </a:rPr>
              <a:t>4,5% </a:t>
            </a:r>
            <a:r>
              <a:rPr lang="it-IT" dirty="0">
                <a:latin typeface="Arial Nova" panose="020B0504020202020204" pitchFamily="34" charset="0"/>
              </a:rPr>
              <a:t>del totale)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5DA788-4830-4485-8CF5-7AFF14C43C2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7025" y="177507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Le imprese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062AD24-E836-4794-A26A-FFCFF6D89E46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FC5FCB43-7EA8-457D-8F55-DE8D376418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7709"/>
              </p:ext>
            </p:extLst>
          </p:nvPr>
        </p:nvGraphicFramePr>
        <p:xfrm>
          <a:off x="858273" y="1613876"/>
          <a:ext cx="7207644" cy="416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Rettangolo 17">
            <a:extLst>
              <a:ext uri="{FF2B5EF4-FFF2-40B4-BE49-F238E27FC236}">
                <a16:creationId xmlns:a16="http://schemas.microsoft.com/office/drawing/2014/main" id="{BD93EA5B-BE60-49E2-AE83-B361781120CC}"/>
              </a:ext>
            </a:extLst>
          </p:cNvPr>
          <p:cNvSpPr/>
          <p:nvPr/>
        </p:nvSpPr>
        <p:spPr>
          <a:xfrm>
            <a:off x="7620000" y="21394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</p:spTree>
    <p:extLst>
      <p:ext uri="{BB962C8B-B14F-4D97-AF65-F5344CB8AC3E}">
        <p14:creationId xmlns:p14="http://schemas.microsoft.com/office/powerpoint/2010/main" val="2662292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5A242C3-AA51-41CF-896A-450CBC78E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87" y="1658290"/>
            <a:ext cx="7704718" cy="5032065"/>
          </a:xfrm>
          <a:prstGeom prst="rect">
            <a:avLst/>
          </a:prstGeom>
        </p:spPr>
      </p:pic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5531" y="947108"/>
            <a:ext cx="875836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Imprese del sistema produttivo culturale e creativo per regione e provincia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(incidenze % sul totale)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12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5DA788-4830-4485-8CF5-7AFF14C43C2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7025" y="177507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Le imprese nei territori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062AD24-E836-4794-A26A-FFCFF6D89E46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93EA5B-BE60-49E2-AE83-B361781120CC}"/>
              </a:ext>
            </a:extLst>
          </p:cNvPr>
          <p:cNvSpPr/>
          <p:nvPr/>
        </p:nvSpPr>
        <p:spPr>
          <a:xfrm>
            <a:off x="7620000" y="21394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  <p:pic>
        <p:nvPicPr>
          <p:cNvPr id="12" name="Picture 4" descr="Regione Marche: illustrazioni stock, immagini e grafica vettoriale |  Shutterstock">
            <a:extLst>
              <a:ext uri="{FF2B5EF4-FFF2-40B4-BE49-F238E27FC236}">
                <a16:creationId xmlns:a16="http://schemas.microsoft.com/office/drawing/2014/main" id="{4EAC7904-5607-492F-8B23-1FCD2AB91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14149" b="5810"/>
          <a:stretch/>
        </p:blipFill>
        <p:spPr bwMode="auto">
          <a:xfrm>
            <a:off x="5920632" y="4604529"/>
            <a:ext cx="1612377" cy="138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6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02F9AB0-6794-4AB9-B015-CD28F184E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38" y="1837530"/>
            <a:ext cx="7359388" cy="4806525"/>
          </a:xfrm>
          <a:prstGeom prst="rect">
            <a:avLst/>
          </a:prstGeom>
        </p:spPr>
      </p:pic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1300384" y="947108"/>
            <a:ext cx="62654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Imprese del sistema produttivo culturale e creativo nei settori nelle Marche e in Italia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(scomposizione dell’incidenza % sul totale)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13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5DA788-4830-4485-8CF5-7AFF14C43C2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7025" y="177507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Le imprese nei settori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062AD24-E836-4794-A26A-FFCFF6D89E46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93EA5B-BE60-49E2-AE83-B361781120CC}"/>
              </a:ext>
            </a:extLst>
          </p:cNvPr>
          <p:cNvSpPr/>
          <p:nvPr/>
        </p:nvSpPr>
        <p:spPr>
          <a:xfrm>
            <a:off x="7620000" y="21394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  <p:pic>
        <p:nvPicPr>
          <p:cNvPr id="12" name="Picture 4" descr="Regione Marche: illustrazioni stock, immagini e grafica vettoriale |  Shutterstock">
            <a:extLst>
              <a:ext uri="{FF2B5EF4-FFF2-40B4-BE49-F238E27FC236}">
                <a16:creationId xmlns:a16="http://schemas.microsoft.com/office/drawing/2014/main" id="{4EAC7904-5607-492F-8B23-1FCD2AB91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14149" b="5810"/>
          <a:stretch/>
        </p:blipFill>
        <p:spPr bwMode="auto">
          <a:xfrm>
            <a:off x="7820254" y="1023116"/>
            <a:ext cx="898473" cy="77131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47478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8075" y="1"/>
            <a:ext cx="9115926" cy="6994526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1000">
                <a:srgbClr val="3366CC">
                  <a:tint val="44500"/>
                  <a:satMod val="160000"/>
                </a:srgbClr>
              </a:gs>
              <a:gs pos="59000">
                <a:srgbClr val="DEE3FA"/>
              </a:gs>
              <a:gs pos="7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B17F2-B41C-42D2-AD87-74979B72268D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3928595" y="594646"/>
            <a:ext cx="4644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000" dirty="0">
                <a:solidFill>
                  <a:schemeClr val="bg1"/>
                </a:solidFill>
                <a:latin typeface="Arial Nova" panose="020B0504020202020204" pitchFamily="34" charset="0"/>
                <a:cs typeface="Utsaah" pitchFamily="34" charset="0"/>
              </a:rPr>
              <a:t>I trend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0B69AFB-93AB-4DF2-90DE-3CCE669B8A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rcRect l="45184" r="5812"/>
          <a:stretch/>
        </p:blipFill>
        <p:spPr>
          <a:xfrm>
            <a:off x="-1" y="330941"/>
            <a:ext cx="3290637" cy="61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7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BCFF5C1-0836-4834-878D-AEE720E40E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40380"/>
              </p:ext>
            </p:extLst>
          </p:nvPr>
        </p:nvGraphicFramePr>
        <p:xfrm>
          <a:off x="685800" y="995778"/>
          <a:ext cx="7462157" cy="555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1"/>
          <p:cNvSpPr>
            <a:spLocks noChangeArrowheads="1"/>
          </p:cNvSpPr>
          <p:nvPr/>
        </p:nvSpPr>
        <p:spPr bwMode="auto">
          <a:xfrm>
            <a:off x="4319665" y="1352281"/>
            <a:ext cx="221388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altLang="it-IT" sz="1300" i="1" dirty="0">
                <a:latin typeface="Calibri" pitchFamily="34" charset="0"/>
              </a:rPr>
              <a:t>(variazioni % a prezzi correnti</a:t>
            </a:r>
          </a:p>
          <a:p>
            <a:pPr eaLnBrk="1" hangingPunct="1"/>
            <a:r>
              <a:rPr lang="it-IT" altLang="it-IT" sz="1300" i="1" dirty="0">
                <a:latin typeface="Calibri" pitchFamily="34" charset="0"/>
              </a:rPr>
              <a:t> 2019/2018)</a:t>
            </a:r>
          </a:p>
        </p:txBody>
      </p:sp>
      <p:sp>
        <p:nvSpPr>
          <p:cNvPr id="9" name="Rettangolo 1"/>
          <p:cNvSpPr>
            <a:spLocks noChangeArrowheads="1"/>
          </p:cNvSpPr>
          <p:nvPr/>
        </p:nvSpPr>
        <p:spPr bwMode="auto">
          <a:xfrm>
            <a:off x="2871359" y="1352282"/>
            <a:ext cx="13008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altLang="it-IT" sz="1300" i="1" dirty="0">
                <a:latin typeface="Calibri" pitchFamily="34" charset="0"/>
              </a:rPr>
              <a:t>(variazioni % </a:t>
            </a:r>
          </a:p>
          <a:p>
            <a:pPr eaLnBrk="1" hangingPunct="1"/>
            <a:r>
              <a:rPr lang="it-IT" altLang="it-IT" sz="1300" i="1" dirty="0">
                <a:latin typeface="Calibri" pitchFamily="34" charset="0"/>
              </a:rPr>
              <a:t>2019/2018)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15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CC6D229-FB6F-44AD-A9C7-AE7853F578E5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08975" y="167778"/>
            <a:ext cx="29217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Le dinamiche 2019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AEA6EA6-5786-4AB5-8721-472FBC3F6352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79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5967632"/>
            <a:ext cx="2133600" cy="476250"/>
          </a:xfrm>
        </p:spPr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16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8" name="Rettangolo 1">
            <a:extLst>
              <a:ext uri="{FF2B5EF4-FFF2-40B4-BE49-F238E27FC236}">
                <a16:creationId xmlns:a16="http://schemas.microsoft.com/office/drawing/2014/main" id="{A72C759A-2DF8-44A2-9FC0-EF8FAA73C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43" y="967948"/>
            <a:ext cx="81993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dirty="0">
                <a:latin typeface="Arial Nova" panose="020B0504020202020204" pitchFamily="34" charset="0"/>
              </a:rPr>
              <a:t>Dinamica del valore aggiunto nei settori Core del Sistema Produttivo Culturale e Creativo a confronto con la dimensione assoluta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209F222-4100-4B5D-98DB-3BFF3449F2F9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07535" y="132801"/>
            <a:ext cx="610083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La dinamica del valore aggiunto settoriale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4251C1B-8AE0-43B3-BC70-CB6919832AFF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3D712FF0-86BB-4EE6-B634-EF965CD17F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326356"/>
              </p:ext>
            </p:extLst>
          </p:nvPr>
        </p:nvGraphicFramePr>
        <p:xfrm>
          <a:off x="881743" y="2388404"/>
          <a:ext cx="7413170" cy="391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ttangolo 1">
            <a:extLst>
              <a:ext uri="{FF2B5EF4-FFF2-40B4-BE49-F238E27FC236}">
                <a16:creationId xmlns:a16="http://schemas.microsoft.com/office/drawing/2014/main" id="{229618F9-1ACC-4B8B-8977-70F0BB8F5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7305" y="6253380"/>
            <a:ext cx="35811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(Variazioni % 2019/2018)</a:t>
            </a:r>
          </a:p>
        </p:txBody>
      </p:sp>
      <p:sp>
        <p:nvSpPr>
          <p:cNvPr id="13" name="Rettangolo 1">
            <a:extLst>
              <a:ext uri="{FF2B5EF4-FFF2-40B4-BE49-F238E27FC236}">
                <a16:creationId xmlns:a16="http://schemas.microsoft.com/office/drawing/2014/main" id="{0A9D7BDA-FDC6-4FDF-BC04-DF2B36F82B5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098355" y="3746585"/>
            <a:ext cx="35811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(Valori assoluti 2019)</a:t>
            </a:r>
          </a:p>
        </p:txBody>
      </p:sp>
      <p:sp>
        <p:nvSpPr>
          <p:cNvPr id="14" name="Rettangolo 1">
            <a:extLst>
              <a:ext uri="{FF2B5EF4-FFF2-40B4-BE49-F238E27FC236}">
                <a16:creationId xmlns:a16="http://schemas.microsoft.com/office/drawing/2014/main" id="{1F7B96DA-A124-40B9-99DF-A9F89E7CA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645" y="3300856"/>
            <a:ext cx="3581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Videogiochi </a:t>
            </a:r>
          </a:p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e software</a:t>
            </a:r>
          </a:p>
        </p:txBody>
      </p:sp>
      <p:sp>
        <p:nvSpPr>
          <p:cNvPr id="15" name="Rettangolo 1">
            <a:extLst>
              <a:ext uri="{FF2B5EF4-FFF2-40B4-BE49-F238E27FC236}">
                <a16:creationId xmlns:a16="http://schemas.microsoft.com/office/drawing/2014/main" id="{F2B2CAFD-240A-43B7-93BD-F9A9B6759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494" y="2312754"/>
            <a:ext cx="15729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Editoria e stampa</a:t>
            </a:r>
          </a:p>
        </p:txBody>
      </p:sp>
      <p:sp>
        <p:nvSpPr>
          <p:cNvPr id="16" name="Rettangolo 1">
            <a:extLst>
              <a:ext uri="{FF2B5EF4-FFF2-40B4-BE49-F238E27FC236}">
                <a16:creationId xmlns:a16="http://schemas.microsoft.com/office/drawing/2014/main" id="{DE0D91DA-8778-47E9-B96A-1EA24DCC1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987" y="3623475"/>
            <a:ext cx="17930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Architettura </a:t>
            </a:r>
          </a:p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e design</a:t>
            </a:r>
          </a:p>
        </p:txBody>
      </p:sp>
      <p:sp>
        <p:nvSpPr>
          <p:cNvPr id="17" name="Rettangolo 1">
            <a:extLst>
              <a:ext uri="{FF2B5EF4-FFF2-40B4-BE49-F238E27FC236}">
                <a16:creationId xmlns:a16="http://schemas.microsoft.com/office/drawing/2014/main" id="{27479867-AEEF-4E0C-84F3-B7B07B4DE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175" y="4105507"/>
            <a:ext cx="15729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Audiovisivo </a:t>
            </a:r>
          </a:p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e musica</a:t>
            </a:r>
          </a:p>
        </p:txBody>
      </p:sp>
      <p:sp>
        <p:nvSpPr>
          <p:cNvPr id="18" name="Rettangolo 1">
            <a:extLst>
              <a:ext uri="{FF2B5EF4-FFF2-40B4-BE49-F238E27FC236}">
                <a16:creationId xmlns:a16="http://schemas.microsoft.com/office/drawing/2014/main" id="{4D6A4A41-30FC-4D7B-8FA5-985913430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4329" y="4793871"/>
            <a:ext cx="1793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Comunicazione</a:t>
            </a:r>
          </a:p>
        </p:txBody>
      </p:sp>
      <p:sp>
        <p:nvSpPr>
          <p:cNvPr id="19" name="Rettangolo 1">
            <a:extLst>
              <a:ext uri="{FF2B5EF4-FFF2-40B4-BE49-F238E27FC236}">
                <a16:creationId xmlns:a16="http://schemas.microsoft.com/office/drawing/2014/main" id="{451C0128-E513-4B6A-8F3E-D4D9659B2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6474" y="4360422"/>
            <a:ext cx="17930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 err="1">
                <a:latin typeface="Arial Nova" panose="020B0504020202020204" pitchFamily="34" charset="0"/>
              </a:rPr>
              <a:t>Performing</a:t>
            </a:r>
            <a:r>
              <a:rPr lang="it-IT" altLang="it-IT" sz="1600" dirty="0">
                <a:latin typeface="Arial Nova" panose="020B0504020202020204" pitchFamily="34" charset="0"/>
              </a:rPr>
              <a:t> </a:t>
            </a:r>
            <a:r>
              <a:rPr lang="it-IT" altLang="it-IT" sz="1600" dirty="0" err="1">
                <a:latin typeface="Arial Nova" panose="020B0504020202020204" pitchFamily="34" charset="0"/>
              </a:rPr>
              <a:t>arts</a:t>
            </a:r>
            <a:r>
              <a:rPr lang="it-IT" altLang="it-IT" sz="1600" dirty="0">
                <a:latin typeface="Arial Nova" panose="020B0504020202020204" pitchFamily="34" charset="0"/>
              </a:rPr>
              <a:t> </a:t>
            </a:r>
          </a:p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e arti visive</a:t>
            </a:r>
          </a:p>
        </p:txBody>
      </p:sp>
      <p:sp>
        <p:nvSpPr>
          <p:cNvPr id="20" name="Rettangolo 1">
            <a:extLst>
              <a:ext uri="{FF2B5EF4-FFF2-40B4-BE49-F238E27FC236}">
                <a16:creationId xmlns:a16="http://schemas.microsoft.com/office/drawing/2014/main" id="{560509FA-2694-4B62-B6B8-C9C2214E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5663" y="4463858"/>
            <a:ext cx="17930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600" dirty="0">
                <a:latin typeface="Arial Nova" panose="020B0504020202020204" pitchFamily="34" charset="0"/>
              </a:rPr>
              <a:t>Patrimonio storico e artistico</a:t>
            </a:r>
          </a:p>
        </p:txBody>
      </p:sp>
    </p:spTree>
    <p:extLst>
      <p:ext uri="{BB962C8B-B14F-4D97-AF65-F5344CB8AC3E}">
        <p14:creationId xmlns:p14="http://schemas.microsoft.com/office/powerpoint/2010/main" val="3922178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8075" y="1"/>
            <a:ext cx="9115926" cy="6994526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1000">
                <a:srgbClr val="3366CC">
                  <a:tint val="44500"/>
                  <a:satMod val="160000"/>
                </a:srgbClr>
              </a:gs>
              <a:gs pos="59000">
                <a:srgbClr val="DEE3FA"/>
              </a:gs>
              <a:gs pos="7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B17F2-B41C-42D2-AD87-74979B72268D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156477" y="351626"/>
            <a:ext cx="4644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000" dirty="0">
                <a:solidFill>
                  <a:schemeClr val="bg1"/>
                </a:solidFill>
                <a:latin typeface="Arial Nova" panose="020B0504020202020204" pitchFamily="34" charset="0"/>
                <a:cs typeface="Utsaah" pitchFamily="34" charset="0"/>
              </a:rPr>
              <a:t>Che tipo </a:t>
            </a:r>
          </a:p>
          <a:p>
            <a:pPr algn="r"/>
            <a:r>
              <a:rPr lang="it-IT" sz="4000" dirty="0">
                <a:solidFill>
                  <a:schemeClr val="bg1"/>
                </a:solidFill>
                <a:latin typeface="Arial Nova" panose="020B0504020202020204" pitchFamily="34" charset="0"/>
                <a:cs typeface="Utsaah" pitchFamily="34" charset="0"/>
              </a:rPr>
              <a:t>di occupazione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762EDE1-0956-4357-AF71-1E1CB2A081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rcRect l="45184" r="5812"/>
          <a:stretch/>
        </p:blipFill>
        <p:spPr>
          <a:xfrm>
            <a:off x="-1" y="330941"/>
            <a:ext cx="3290637" cy="61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91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18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12" name="Rettangolo 1"/>
          <p:cNvSpPr>
            <a:spLocks noChangeArrowheads="1"/>
          </p:cNvSpPr>
          <p:nvPr/>
        </p:nvSpPr>
        <p:spPr bwMode="auto">
          <a:xfrm>
            <a:off x="484397" y="943868"/>
            <a:ext cx="820240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800" dirty="0">
                <a:latin typeface="Arial Nova" panose="020B0504020202020204" pitchFamily="34" charset="0"/>
              </a:rPr>
              <a:t>Distribuzione degli occupati nel Sistema Produttivo Culturale e Creativo </a:t>
            </a:r>
          </a:p>
          <a:p>
            <a:pPr algn="ctr" eaLnBrk="1" hangingPunct="1"/>
            <a:r>
              <a:rPr lang="it-IT" altLang="it-IT" sz="1800" dirty="0">
                <a:latin typeface="Arial Nova" panose="020B0504020202020204" pitchFamily="34" charset="0"/>
              </a:rPr>
              <a:t>e nel resto dell’economia per classi di età </a:t>
            </a:r>
          </a:p>
          <a:p>
            <a:pPr algn="ctr" eaLnBrk="1" hangingPunct="1"/>
            <a:r>
              <a:rPr lang="it-IT" altLang="it-IT" sz="1400" i="1" dirty="0">
                <a:latin typeface="Arial Nova" panose="020B0504020202020204" pitchFamily="34" charset="0"/>
              </a:rPr>
              <a:t>(valori %)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B875BF8-853E-4ED7-897B-79C4BC2A0DF1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44013" y="167778"/>
            <a:ext cx="52763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Presenza giovanile nell’occupazione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75612DA-CEA7-4DED-8BE3-22E7E50B213A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481B1F7F-3D16-436B-80B8-E8907A47E4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349969"/>
              </p:ext>
            </p:extLst>
          </p:nvPr>
        </p:nvGraphicFramePr>
        <p:xfrm>
          <a:off x="484397" y="2374799"/>
          <a:ext cx="8031806" cy="398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Ovale 2"/>
          <p:cNvSpPr/>
          <p:nvPr/>
        </p:nvSpPr>
        <p:spPr>
          <a:xfrm rot="20045657">
            <a:off x="1136016" y="3079831"/>
            <a:ext cx="4151752" cy="1572013"/>
          </a:xfrm>
          <a:prstGeom prst="ellipse">
            <a:avLst/>
          </a:prstGeom>
          <a:noFill/>
          <a:ln>
            <a:solidFill>
              <a:srgbClr val="FF0000">
                <a:alpha val="47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4F8C51D-C995-47DC-99F1-A6ADC0BB03ED}"/>
              </a:ext>
            </a:extLst>
          </p:cNvPr>
          <p:cNvSpPr/>
          <p:nvPr/>
        </p:nvSpPr>
        <p:spPr>
          <a:xfrm>
            <a:off x="7670484" y="239531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800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</p:spTree>
    <p:extLst>
      <p:ext uri="{BB962C8B-B14F-4D97-AF65-F5344CB8AC3E}">
        <p14:creationId xmlns:p14="http://schemas.microsoft.com/office/powerpoint/2010/main" val="1106824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718C737-8DB5-438F-A016-4DD5B4F71F68}"/>
              </a:ext>
            </a:extLst>
          </p:cNvPr>
          <p:cNvSpPr txBox="1"/>
          <p:nvPr/>
        </p:nvSpPr>
        <p:spPr>
          <a:xfrm>
            <a:off x="0" y="5227093"/>
            <a:ext cx="5254388" cy="1630907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82000">
                <a:srgbClr val="3366CC">
                  <a:tint val="44500"/>
                  <a:satMod val="160000"/>
                </a:srgbClr>
              </a:gs>
              <a:gs pos="95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19</a:t>
            </a:fld>
            <a:endParaRPr lang="it-IT">
              <a:solidFill>
                <a:srgbClr val="3366CC"/>
              </a:solidFill>
            </a:endParaRPr>
          </a:p>
        </p:txBody>
      </p:sp>
      <p:sp>
        <p:nvSpPr>
          <p:cNvPr id="9" name="Rettangolo 1">
            <a:extLst>
              <a:ext uri="{FF2B5EF4-FFF2-40B4-BE49-F238E27FC236}">
                <a16:creationId xmlns:a16="http://schemas.microsoft.com/office/drawing/2014/main" id="{AE22867A-A894-424C-A566-0341B2A97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616" y="988634"/>
            <a:ext cx="777859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800" dirty="0">
                <a:latin typeface="Arial Nova" panose="020B0504020202020204" pitchFamily="34" charset="0"/>
              </a:rPr>
              <a:t>Graduatoria degli occupati nel Sistema Produttivo Culturale e Creativo e nel resto dell’economia per tipologia di laurea</a:t>
            </a:r>
          </a:p>
          <a:p>
            <a:pPr algn="ctr" eaLnBrk="1" hangingPunct="1"/>
            <a:r>
              <a:rPr lang="it-IT" altLang="it-IT" sz="1400" dirty="0">
                <a:latin typeface="Arial Nova" panose="020B0504020202020204" pitchFamily="34" charset="0"/>
              </a:rPr>
              <a:t>(valori %)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E9709AF-275F-412E-9CF6-E0E197C02FF8}"/>
              </a:ext>
            </a:extLst>
          </p:cNvPr>
          <p:cNvSpPr txBox="1"/>
          <p:nvPr/>
        </p:nvSpPr>
        <p:spPr>
          <a:xfrm>
            <a:off x="309736" y="5380826"/>
            <a:ext cx="4262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rial Nova Light" panose="020B0304020202020204" pitchFamily="34" charset="0"/>
              </a:rPr>
              <a:t>Il </a:t>
            </a:r>
            <a:r>
              <a:rPr lang="it-IT" b="1" dirty="0">
                <a:solidFill>
                  <a:schemeClr val="bg1"/>
                </a:solidFill>
                <a:latin typeface="Arial Nova Light" panose="020B0304020202020204" pitchFamily="34" charset="0"/>
              </a:rPr>
              <a:t>42,9% </a:t>
            </a:r>
            <a:r>
              <a:rPr lang="it-IT" dirty="0">
                <a:solidFill>
                  <a:schemeClr val="bg1"/>
                </a:solidFill>
                <a:latin typeface="Arial Nova Light" panose="020B0304020202020204" pitchFamily="34" charset="0"/>
              </a:rPr>
              <a:t>degli occupati nel Sistema Produttivo Culturale e Creativo è laureato contro </a:t>
            </a:r>
            <a:r>
              <a:rPr lang="it-IT" b="1" dirty="0">
                <a:solidFill>
                  <a:schemeClr val="bg1"/>
                </a:solidFill>
                <a:latin typeface="Arial Nova Light" panose="020B0304020202020204" pitchFamily="34" charset="0"/>
              </a:rPr>
              <a:t>il 23,4% </a:t>
            </a:r>
            <a:r>
              <a:rPr lang="it-IT" dirty="0">
                <a:solidFill>
                  <a:schemeClr val="bg1"/>
                </a:solidFill>
                <a:latin typeface="Arial Nova Light" panose="020B0304020202020204" pitchFamily="34" charset="0"/>
              </a:rPr>
              <a:t>del resto dell’economia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EC674AF-A403-40FC-9998-EE5345D18AAC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09943" y="167778"/>
            <a:ext cx="41303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Occupazione più qualificata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3D7B817-7CA0-4207-B657-17A043A823A2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4736C534-FD57-458D-8927-F119A88891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319147"/>
              </p:ext>
            </p:extLst>
          </p:nvPr>
        </p:nvGraphicFramePr>
        <p:xfrm>
          <a:off x="309737" y="1951630"/>
          <a:ext cx="8524528" cy="3103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e 13">
            <a:extLst>
              <a:ext uri="{FF2B5EF4-FFF2-40B4-BE49-F238E27FC236}">
                <a16:creationId xmlns:a16="http://schemas.microsoft.com/office/drawing/2014/main" id="{B8EC887E-EFD7-4DDE-BC8F-E6134F7B1F7C}"/>
              </a:ext>
            </a:extLst>
          </p:cNvPr>
          <p:cNvSpPr/>
          <p:nvPr/>
        </p:nvSpPr>
        <p:spPr>
          <a:xfrm>
            <a:off x="5063319" y="2347415"/>
            <a:ext cx="3522605" cy="2707622"/>
          </a:xfrm>
          <a:prstGeom prst="ellipse">
            <a:avLst/>
          </a:prstGeom>
          <a:noFill/>
          <a:ln>
            <a:solidFill>
              <a:srgbClr val="FF0000">
                <a:alpha val="47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5CBBF5B-5443-4342-84B6-AC82C04C9CAE}"/>
              </a:ext>
            </a:extLst>
          </p:cNvPr>
          <p:cNvSpPr/>
          <p:nvPr/>
        </p:nvSpPr>
        <p:spPr>
          <a:xfrm>
            <a:off x="7670484" y="239531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800" dirty="0">
                <a:solidFill>
                  <a:srgbClr val="003399"/>
                </a:solidFill>
                <a:latin typeface="Arial Nova" panose="020B0504020202020204" pitchFamily="34" charset="0"/>
              </a:rPr>
              <a:t>Anno 2019</a:t>
            </a:r>
          </a:p>
        </p:txBody>
      </p:sp>
    </p:spTree>
    <p:extLst>
      <p:ext uri="{BB962C8B-B14F-4D97-AF65-F5344CB8AC3E}">
        <p14:creationId xmlns:p14="http://schemas.microsoft.com/office/powerpoint/2010/main" val="541475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8075" y="1"/>
            <a:ext cx="9115926" cy="6994526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1000">
                <a:srgbClr val="3366CC">
                  <a:tint val="44500"/>
                  <a:satMod val="160000"/>
                </a:srgbClr>
              </a:gs>
              <a:gs pos="59000">
                <a:srgbClr val="DEE3FA"/>
              </a:gs>
              <a:gs pos="7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B17F2-B41C-42D2-AD87-74979B72268D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042610" y="465435"/>
            <a:ext cx="4644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000" dirty="0">
                <a:solidFill>
                  <a:schemeClr val="bg1"/>
                </a:solidFill>
                <a:latin typeface="Arial Nova" panose="020B0504020202020204" pitchFamily="34" charset="0"/>
                <a:cs typeface="Utsaah" pitchFamily="34" charset="0"/>
              </a:rPr>
              <a:t>L’impatto</a:t>
            </a:r>
          </a:p>
          <a:p>
            <a:pPr algn="r"/>
            <a:r>
              <a:rPr lang="it-IT" sz="4000" dirty="0">
                <a:solidFill>
                  <a:schemeClr val="bg1"/>
                </a:solidFill>
                <a:latin typeface="Arial Nova" panose="020B0504020202020204" pitchFamily="34" charset="0"/>
                <a:cs typeface="Utsaah" pitchFamily="34" charset="0"/>
              </a:rPr>
              <a:t>COVID-19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71F9ADA-3DD2-48C0-8F7A-38F094445B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rcRect l="45184" r="5812"/>
          <a:stretch/>
        </p:blipFill>
        <p:spPr>
          <a:xfrm>
            <a:off x="-1" y="330941"/>
            <a:ext cx="3290637" cy="61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4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80029" y="1067531"/>
            <a:ext cx="79839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dirty="0"/>
              <a:t>Andamento del fatturato del SPCC per settori</a:t>
            </a:r>
          </a:p>
          <a:p>
            <a:pPr algn="ctr" eaLnBrk="1" hangingPunct="1"/>
            <a:r>
              <a:rPr lang="it-IT" altLang="it-IT" sz="1600" i="1" dirty="0">
                <a:latin typeface="Calibri" pitchFamily="34" charset="0"/>
              </a:rPr>
              <a:t>(incidenze %)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21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643ACB5-E904-445F-94A7-A669A213FE47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8738" y="136525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Il fatturato nel 2020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222B3AD-96F7-46CA-992D-C0E4E3FE3D3B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79632C2-B18F-4B33-935C-16F902F51CF5}"/>
              </a:ext>
            </a:extLst>
          </p:cNvPr>
          <p:cNvSpPr/>
          <p:nvPr/>
        </p:nvSpPr>
        <p:spPr>
          <a:xfrm>
            <a:off x="7670484" y="239531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800" dirty="0">
                <a:solidFill>
                  <a:srgbClr val="003399"/>
                </a:solidFill>
                <a:latin typeface="Arial Nova" panose="020B0504020202020204" pitchFamily="34" charset="0"/>
              </a:rPr>
              <a:t>Anno 2020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CE17099D-B71E-433B-A604-99296852BC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9841468"/>
              </p:ext>
            </p:extLst>
          </p:nvPr>
        </p:nvGraphicFramePr>
        <p:xfrm>
          <a:off x="580029" y="2057399"/>
          <a:ext cx="7799696" cy="3838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2985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80029" y="1067531"/>
            <a:ext cx="79839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dirty="0"/>
              <a:t>Andamento del fatturato delle aziende del core del SPCC per settori</a:t>
            </a:r>
          </a:p>
          <a:p>
            <a:pPr algn="ctr" eaLnBrk="1" hangingPunct="1"/>
            <a:r>
              <a:rPr lang="it-IT" altLang="it-IT" sz="1600" i="1" dirty="0">
                <a:latin typeface="Calibri" pitchFamily="34" charset="0"/>
              </a:rPr>
              <a:t>(incidenze %)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22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643ACB5-E904-445F-94A7-A669A213FE47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8738" y="136525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Gli andamenti per settore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222B3AD-96F7-46CA-992D-C0E4E3FE3D3B}"/>
              </a:ext>
            </a:extLst>
          </p:cNvPr>
          <p:cNvSpPr txBox="1"/>
          <p:nvPr/>
        </p:nvSpPr>
        <p:spPr>
          <a:xfrm rot="16200000">
            <a:off x="5778315" y="4226272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79632C2-B18F-4B33-935C-16F902F51CF5}"/>
              </a:ext>
            </a:extLst>
          </p:cNvPr>
          <p:cNvSpPr/>
          <p:nvPr/>
        </p:nvSpPr>
        <p:spPr>
          <a:xfrm>
            <a:off x="7670484" y="239531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800" dirty="0">
                <a:solidFill>
                  <a:srgbClr val="003399"/>
                </a:solidFill>
                <a:latin typeface="Arial Nova" panose="020B0504020202020204" pitchFamily="34" charset="0"/>
              </a:rPr>
              <a:t>Anno 2020</a:t>
            </a:r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CD2F70C1-58F0-47D4-8C9D-B5C33FF352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060034"/>
              </p:ext>
            </p:extLst>
          </p:nvPr>
        </p:nvGraphicFramePr>
        <p:xfrm>
          <a:off x="580029" y="2057399"/>
          <a:ext cx="7840640" cy="430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3159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"/>
          <p:cNvSpPr>
            <a:spLocks noChangeArrowheads="1"/>
          </p:cNvSpPr>
          <p:nvPr/>
        </p:nvSpPr>
        <p:spPr bwMode="auto">
          <a:xfrm>
            <a:off x="580029" y="920637"/>
            <a:ext cx="82542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it-IT" b="0" i="0" u="none" strike="noStrike" baseline="0" dirty="0">
                <a:latin typeface="Arial Nova" panose="020B0504020202020204" pitchFamily="34" charset="0"/>
              </a:rPr>
              <a:t>Principali strategie adottate a seguito della crisi sanitaria </a:t>
            </a:r>
          </a:p>
          <a:p>
            <a:pPr algn="ctr"/>
            <a:r>
              <a:rPr lang="it-IT" b="0" i="0" u="none" strike="noStrike" baseline="0" dirty="0">
                <a:latin typeface="Arial Nova" panose="020B0504020202020204" pitchFamily="34" charset="0"/>
              </a:rPr>
              <a:t>dalle aziende del core del SPCC</a:t>
            </a:r>
          </a:p>
          <a:p>
            <a:pPr algn="ctr"/>
            <a:r>
              <a:rPr lang="it-IT" sz="1800" b="0" i="1" u="none" strike="noStrike" baseline="0" dirty="0">
                <a:latin typeface="Arial Nova" panose="020B0504020202020204" pitchFamily="34" charset="0"/>
              </a:rPr>
              <a:t>Anno 2020 (incidenze percentuali)</a:t>
            </a:r>
            <a:endParaRPr lang="it-IT" altLang="it-IT" sz="1600" i="1" dirty="0">
              <a:latin typeface="Arial Nova" panose="020B05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D059-4977-4655-8EB9-75713723B723}" type="slidenum">
              <a:rPr lang="it-IT" smtClean="0">
                <a:solidFill>
                  <a:srgbClr val="3366CC"/>
                </a:solidFill>
              </a:rPr>
              <a:pPr>
                <a:defRPr/>
              </a:pPr>
              <a:t>23</a:t>
            </a:fld>
            <a:endParaRPr lang="it-IT" dirty="0">
              <a:solidFill>
                <a:srgbClr val="3366CC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643ACB5-E904-445F-94A7-A669A213FE47}"/>
              </a:ext>
            </a:extLst>
          </p:cNvPr>
          <p:cNvSpPr txBox="1"/>
          <p:nvPr/>
        </p:nvSpPr>
        <p:spPr>
          <a:xfrm>
            <a:off x="0" y="0"/>
            <a:ext cx="9144000" cy="828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79000">
                <a:srgbClr val="3366CC">
                  <a:tint val="44500"/>
                  <a:satMod val="160000"/>
                </a:srgbClr>
              </a:gs>
              <a:gs pos="92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8738" y="136525"/>
            <a:ext cx="788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ova Light" panose="020B0304020202020204" pitchFamily="34" charset="0"/>
                <a:cs typeface="Utsaah" pitchFamily="34" charset="0"/>
              </a:rPr>
              <a:t>Strategie di risposta alla crisi COVID-19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222B3AD-96F7-46CA-992D-C0E4E3FE3D3B}"/>
              </a:ext>
            </a:extLst>
          </p:cNvPr>
          <p:cNvSpPr txBox="1"/>
          <p:nvPr/>
        </p:nvSpPr>
        <p:spPr>
          <a:xfrm rot="16200000">
            <a:off x="5778315" y="3361567"/>
            <a:ext cx="6373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100" b="1" dirty="0">
                <a:solidFill>
                  <a:srgbClr val="003399"/>
                </a:solidFill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100" i="1" dirty="0">
                <a:solidFill>
                  <a:srgbClr val="003399"/>
                </a:solidFill>
              </a:rPr>
              <a:t>Rapporto</a:t>
            </a:r>
            <a:r>
              <a:rPr lang="it-IT" sz="1100" b="1" i="1" dirty="0">
                <a:solidFill>
                  <a:srgbClr val="003399"/>
                </a:solidFill>
              </a:rPr>
              <a:t> 2020</a:t>
            </a:r>
            <a:endParaRPr lang="it-IT" sz="1100" b="1" dirty="0">
              <a:solidFill>
                <a:srgbClr val="003399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79632C2-B18F-4B33-935C-16F902F51CF5}"/>
              </a:ext>
            </a:extLst>
          </p:cNvPr>
          <p:cNvSpPr/>
          <p:nvPr/>
        </p:nvSpPr>
        <p:spPr>
          <a:xfrm>
            <a:off x="7670484" y="239531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800" dirty="0">
                <a:solidFill>
                  <a:srgbClr val="003399"/>
                </a:solidFill>
                <a:latin typeface="Arial Nova" panose="020B0504020202020204" pitchFamily="34" charset="0"/>
              </a:rPr>
              <a:t>Anno 2020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D2CFFB89-2E71-4341-84AE-1622EDF70E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483934"/>
              </p:ext>
            </p:extLst>
          </p:nvPr>
        </p:nvGraphicFramePr>
        <p:xfrm>
          <a:off x="874644" y="1936300"/>
          <a:ext cx="7015606" cy="4473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5022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22483" y="1037651"/>
            <a:ext cx="7799057" cy="48358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defRPr/>
            </a:pPr>
            <a:r>
              <a:rPr lang="it-IT" sz="2400" b="1" dirty="0">
                <a:latin typeface="Calibri" panose="020F0502020204030204" pitchFamily="34" charset="0"/>
                <a:cs typeface="Calibri" pitchFamily="34" charset="0"/>
              </a:rPr>
              <a:t>            </a:t>
            </a: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endParaRPr lang="it-IT" sz="3200" b="1" dirty="0">
              <a:latin typeface="Calibri" panose="020F0502020204030204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endParaRPr lang="it-IT" sz="3200" b="1" dirty="0">
              <a:latin typeface="Calibri" panose="020F0502020204030204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endParaRPr lang="it-IT" sz="3200" b="1" dirty="0">
              <a:latin typeface="Calibri" panose="020F0502020204030204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2400" dirty="0">
                <a:latin typeface="Arial Nova" panose="020B0504020202020204" pitchFamily="34" charset="0"/>
                <a:cs typeface="Utsaah" pitchFamily="34" charset="0"/>
              </a:rPr>
              <a:t>Il rapporto è scaricabile online </a:t>
            </a: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3200" dirty="0">
                <a:solidFill>
                  <a:schemeClr val="accent6">
                    <a:lumMod val="75000"/>
                  </a:schemeClr>
                </a:solidFill>
                <a:latin typeface="Arial Nova" panose="020B0504020202020204" pitchFamily="34" charset="0"/>
                <a:cs typeface="Utsaah" pitchFamily="34" charset="0"/>
              </a:rPr>
              <a:t>unioncamere.gov.it</a:t>
            </a:r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3200" dirty="0">
                <a:solidFill>
                  <a:schemeClr val="accent6">
                    <a:lumMod val="75000"/>
                  </a:schemeClr>
                </a:solidFill>
                <a:latin typeface="Arial Nova" panose="020B0504020202020204" pitchFamily="34" charset="0"/>
                <a:cs typeface="Utsaah" pitchFamily="34" charset="0"/>
              </a:rPr>
              <a:t>symbola.net</a:t>
            </a:r>
            <a:br>
              <a:rPr lang="it-IT" sz="2800" b="1" dirty="0">
                <a:solidFill>
                  <a:srgbClr val="3366CC"/>
                </a:solidFill>
                <a:latin typeface="Utsaah" pitchFamily="34" charset="0"/>
                <a:cs typeface="Utsaah" pitchFamily="34" charset="0"/>
              </a:rPr>
            </a:br>
            <a:br>
              <a:rPr lang="it-IT" b="1" dirty="0">
                <a:latin typeface="Calibri" panose="020F0502020204030204" pitchFamily="34" charset="0"/>
                <a:cs typeface="Calibri" pitchFamily="34" charset="0"/>
              </a:rPr>
            </a:br>
            <a:endParaRPr lang="it-IT" sz="1600" b="1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626" name="AutoShape 2" descr="Risultati immagini per s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6628" name="AutoShape 4" descr="Risultati immagini per s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6630" name="AutoShape 6" descr="Risultati immagini per s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9" name="Immagine 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087" y="1400248"/>
            <a:ext cx="2660704" cy="55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nima per il Sociale | Symbola: Conferenza live “L'Appennino Centrale e la  sfida della doppia ricostruzione: post sisma e COVID19” – su ZOOM – 16  maggio 2020 – ore 10.30">
            <a:extLst>
              <a:ext uri="{FF2B5EF4-FFF2-40B4-BE49-F238E27FC236}">
                <a16:creationId xmlns:a16="http://schemas.microsoft.com/office/drawing/2014/main" id="{ABCB8664-511D-41EA-A945-C4360D9B6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397" y="1400248"/>
            <a:ext cx="1722225" cy="67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23822</TotalTime>
  <Words>870</Words>
  <Application>Microsoft Office PowerPoint</Application>
  <PresentationFormat>Presentazione su schermo (4:3)</PresentationFormat>
  <Paragraphs>170</Paragraphs>
  <Slides>24</Slides>
  <Notes>20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0" baseType="lpstr">
      <vt:lpstr>Arial</vt:lpstr>
      <vt:lpstr>Arial Nova</vt:lpstr>
      <vt:lpstr>Arial Nova Light</vt:lpstr>
      <vt:lpstr>Calibri</vt:lpstr>
      <vt:lpstr>Utsaah</vt:lpstr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Delfi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mauriello</dc:creator>
  <cp:lastModifiedBy>Simone Gitto</cp:lastModifiedBy>
  <cp:revision>1410</cp:revision>
  <cp:lastPrinted>2018-06-21T07:11:32Z</cp:lastPrinted>
  <dcterms:created xsi:type="dcterms:W3CDTF">2010-07-04T09:25:42Z</dcterms:created>
  <dcterms:modified xsi:type="dcterms:W3CDTF">2021-05-28T12:47:51Z</dcterms:modified>
</cp:coreProperties>
</file>